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312" r:id="rId3"/>
    <p:sldId id="365" r:id="rId4"/>
    <p:sldId id="264" r:id="rId5"/>
    <p:sldId id="261" r:id="rId6"/>
    <p:sldId id="376" r:id="rId7"/>
    <p:sldId id="377" r:id="rId8"/>
    <p:sldId id="378" r:id="rId9"/>
    <p:sldId id="375" r:id="rId10"/>
    <p:sldId id="366" r:id="rId11"/>
    <p:sldId id="368" r:id="rId12"/>
    <p:sldId id="369" r:id="rId13"/>
    <p:sldId id="272" r:id="rId14"/>
    <p:sldId id="269" r:id="rId15"/>
    <p:sldId id="274" r:id="rId16"/>
    <p:sldId id="323" r:id="rId17"/>
    <p:sldId id="324" r:id="rId18"/>
    <p:sldId id="325" r:id="rId19"/>
    <p:sldId id="326" r:id="rId20"/>
    <p:sldId id="374" r:id="rId21"/>
    <p:sldId id="370" r:id="rId22"/>
    <p:sldId id="371" r:id="rId23"/>
    <p:sldId id="372" r:id="rId24"/>
    <p:sldId id="373" r:id="rId25"/>
    <p:sldId id="380" r:id="rId26"/>
    <p:sldId id="277" r:id="rId27"/>
    <p:sldId id="381" r:id="rId28"/>
    <p:sldId id="382" r:id="rId29"/>
    <p:sldId id="379" r:id="rId30"/>
    <p:sldId id="384" r:id="rId31"/>
    <p:sldId id="385" r:id="rId32"/>
    <p:sldId id="383" r:id="rId33"/>
    <p:sldId id="278" r:id="rId34"/>
    <p:sldId id="329" r:id="rId35"/>
    <p:sldId id="336" r:id="rId36"/>
    <p:sldId id="330" r:id="rId37"/>
    <p:sldId id="281" r:id="rId38"/>
    <p:sldId id="283" r:id="rId39"/>
    <p:sldId id="284" r:id="rId40"/>
    <p:sldId id="290" r:id="rId41"/>
    <p:sldId id="318" r:id="rId42"/>
    <p:sldId id="386" r:id="rId43"/>
  </p:sldIdLst>
  <p:sldSz cx="12192000" cy="6858000"/>
  <p:notesSz cx="6858000" cy="9144000"/>
  <p:embeddedFontLst>
    <p:embeddedFont>
      <p:font typeface="Arial Black" panose="020B0604020202020204" pitchFamily="34" charset="0"/>
      <p:bold r:id="rId45"/>
    </p:embeddedFont>
    <p:embeddedFont>
      <p:font typeface="Atkinson Hyperlegible" pitchFamily="2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Helvetica Neue" panose="02000503000000020004" pitchFamily="2" charset="0"/>
      <p:regular r:id="rId54"/>
      <p:bold r:id="rId55"/>
      <p:italic r:id="rId56"/>
      <p:boldItalic r:id="rId57"/>
    </p:embeddedFont>
    <p:embeddedFont>
      <p:font typeface="Helvetica Neue Light" panose="02000403000000020004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0"/>
    <p:restoredTop sz="75781"/>
  </p:normalViewPr>
  <p:slideViewPr>
    <p:cSldViewPr snapToGrid="0">
      <p:cViewPr varScale="1">
        <p:scale>
          <a:sx n="91" d="100"/>
          <a:sy n="91" d="100"/>
        </p:scale>
        <p:origin x="1360" y="176"/>
      </p:cViewPr>
      <p:guideLst/>
    </p:cSldViewPr>
  </p:slideViewPr>
  <p:outlineViewPr>
    <p:cViewPr>
      <p:scale>
        <a:sx n="33" d="100"/>
        <a:sy n="33" d="100"/>
      </p:scale>
      <p:origin x="0" y="-20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58DF77DA-275F-2D7E-E586-A3F11A043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7FDF10A5-D899-1535-B2F9-8307D8F1B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B4E4E78A-953F-DA1A-53C2-40F01BD68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Many CPU’s and GPUs – Thousands of 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RAM &amp; Storage measured in Terabytes and Petabytes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Hardware built for stability and high up-time, best for distributed jobs</a:t>
            </a:r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AACD229D-09BA-6BF7-747A-FF948195A8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2500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21C0EC66-6BE1-6988-C90A-893F022F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1AFB22C4-D455-65F3-34F8-F1C67DF8DE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2A51C43F-D948-8C3C-81F2-9F8E8C1EB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Traditional PC: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- 1 CPU with a few cores and maybe a GPU (not always)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RAM &amp; Storage measured in GB’s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Less Hardware, but potentially much faster hardware (</a:t>
            </a:r>
            <a:r>
              <a:rPr lang="en-US" dirty="0" err="1"/>
              <a:t>clockspeed</a:t>
            </a:r>
            <a:r>
              <a:rPr lang="en-US" dirty="0"/>
              <a:t>)</a:t>
            </a:r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D88DE628-018F-8EFC-FDF5-ABAA68ED78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016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005F270B-9978-49CE-DAB1-3A02B60F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E71E0A8F-C4D8-D32C-B08A-B457BE764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CC57D4AE-A01C-BF7B-CEA7-8B12A55F3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careful when comparing the performance of your personal computer and an HPC system.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may find your personal computer runs some jobs faster than the HPC system but remember an HPC system’s strength comes from its ability to scale.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HPC system provides 100’s of CPU’s, terabytes of RAM, and petabytes of data storage.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7E36D971-C64D-6D68-2310-2BD3E99EE0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84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Jobs - Divide and Conquer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job that can be divided into smaller pieces, which can be independently run.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Serial Jobs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collection of small jobs which can be </a:t>
            </a:r>
            <a:r>
              <a:rPr lang="en-US"/>
              <a:t>done simultaneously</a:t>
            </a:r>
            <a:endParaRPr lang="en-US" dirty="0"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 Data: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Require lots of RAM (memory) or data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Need more CPU’s, distributed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 Rendering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Unique 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GPU’s, Linux, Shared team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Icon</a:t>
            </a:r>
            <a:endParaRPr dirty="0"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140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not run software applications on a login node!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loading anaconda, do not run python scripts, or start a compiled software program.</a:t>
            </a:r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709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92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77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D0A3E20E-FC8A-5CE7-3FB3-E125CF50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F7B83B71-ECA6-67CD-8273-82DEA8414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A9D89E84-E581-89A7-7FA7-E771B182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 nodes are organized into partitions – logical groups of similarly spec’d hardware.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Partitions make it easier to request specific resources and ensure a more consistent user experience.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Alpine Cluster has four primary partitions.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9D29B984-FBEC-866C-F88B-A129F4D25A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41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3B3E419D-42DC-9BF8-E574-79B5FE75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E2B5DF0E-33E4-CD33-E622-8A5DDB436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F259969-7916-7A22-7681-4C78BEE02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amilan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285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86D727F-2132-DA15-78AF-130F8F1B1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803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C0D8D7D-F11A-6ED5-0EA5-19E98E5B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50EA0C7D-3FEF-4C96-8B9F-1773780BE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B7914616-93C1-BF2D-A39D-0222189A5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amem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48 CPU Cores per node (12)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 (10)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21.5 GB of RAM per CPU (1 TB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9DCA4C4-C232-5907-9F06-1B58CD873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490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F8D2C90A-5B73-4508-615E-264362A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16E7737-79B1-8E6E-5A38-C6999827C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F931679B-1D1E-8F7D-0C6C-336DB0BAB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(Nvidia A100)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382B4DD-9E5B-2333-B86F-57C4B97154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058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A4AEB09C-00E5-8F93-C01E-34DCA8FC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468BC0F-AD51-A90A-E685-BFC983EF0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CD8BF36-4E58-DC63-9B9E-3C3A3BA1C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ami100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(AMD MI100)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FE227A3-0A7E-F0BB-133C-485346F260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378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3217EDD-8D30-EDD4-9AE8-75E389CD2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0AD7939C-862B-6E03-6140-B910D2773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CB5A37-F797-8B90-75E9-4183882FE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9A50FE5C-D46E-43FA-7C21-3BB9FEB14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0015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81DA788-EE73-5DE2-626D-04B52C07C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3838909-9FAB-FA88-F01D-8E4D91E26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646BC74-1B1F-AC02-8DFA-EBB3D1CC8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1D986274-D9B5-260F-A02D-2F8C93C4C0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07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manage access to their /project and /scratch directories.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196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0584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992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6592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86B332F-B668-97BC-327B-BD414E99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69DB975B-AEC0-B825-6405-C62F7F850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44B8B577-E375-4F26-2D7C-7F40E7EAA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F12C8F2F-B016-29ED-E9B5-03505605A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91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0DF62A3-959E-5BFB-E959-7794C623A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09009DD7-A42E-A133-5909-9DB21A3DE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0BE4BF1C-722F-2D38-8456-BF2581D09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CBCBD417-4A3A-42BB-D041-D44FF66768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371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D38B38D-ECBF-8972-0CA6-0466AE33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643C034A-4DCD-8656-D2C7-48DC8F734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998AAF78-76E5-8A73-809A-2F6441594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1395FF0D-CE00-8224-FC29-0883BC7245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74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E27E0F0B-DADD-0580-D8DB-750DB7F95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8E644939-1A82-9DCB-0A42-B8C4DF69B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3927E2C1-BF51-CFAB-9E5D-4793A98C9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965778D9-9568-FF58-134D-95390A7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54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0" Type="http://schemas.openxmlformats.org/officeDocument/2006/relationships/image" Target="../media/image26.svg"/><Relationship Id="rId4" Type="http://schemas.openxmlformats.org/officeDocument/2006/relationships/image" Target="../media/image21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0" Type="http://schemas.openxmlformats.org/officeDocument/2006/relationships/image" Target="../media/image26.svg"/><Relationship Id="rId4" Type="http://schemas.openxmlformats.org/officeDocument/2006/relationships/image" Target="../media/image39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9.pn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18.png"/><Relationship Id="rId5" Type="http://schemas.openxmlformats.org/officeDocument/2006/relationships/image" Target="../media/image44.png"/><Relationship Id="rId10" Type="http://schemas.openxmlformats.org/officeDocument/2006/relationships/image" Target="../media/image26.svg"/><Relationship Id="rId4" Type="http://schemas.openxmlformats.org/officeDocument/2006/relationships/image" Target="../media/image39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9.png"/><Relationship Id="rId3" Type="http://schemas.openxmlformats.org/officeDocument/2006/relationships/image" Target="../media/image48.png"/><Relationship Id="rId7" Type="http://schemas.openxmlformats.org/officeDocument/2006/relationships/image" Target="../media/image4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18.png"/><Relationship Id="rId5" Type="http://schemas.openxmlformats.org/officeDocument/2006/relationships/image" Target="../media/image44.png"/><Relationship Id="rId10" Type="http://schemas.openxmlformats.org/officeDocument/2006/relationships/image" Target="../media/image26.svg"/><Relationship Id="rId4" Type="http://schemas.openxmlformats.org/officeDocument/2006/relationships/image" Target="../media/image49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9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0" Type="http://schemas.openxmlformats.org/officeDocument/2006/relationships/image" Target="../media/image26.svg"/><Relationship Id="rId4" Type="http://schemas.openxmlformats.org/officeDocument/2006/relationships/image" Target="../media/image49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41.svg"/><Relationship Id="rId10" Type="http://schemas.openxmlformats.org/officeDocument/2006/relationships/image" Target="../media/image29.png"/><Relationship Id="rId4" Type="http://schemas.openxmlformats.org/officeDocument/2006/relationships/image" Target="../media/image40.png"/><Relationship Id="rId9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7.svg"/><Relationship Id="rId4" Type="http://schemas.openxmlformats.org/officeDocument/2006/relationships/image" Target="../media/image18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3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2.svg"/><Relationship Id="rId5" Type="http://schemas.openxmlformats.org/officeDocument/2006/relationships/image" Target="../media/image55.svg"/><Relationship Id="rId10" Type="http://schemas.openxmlformats.org/officeDocument/2006/relationships/image" Target="../media/image20.png"/><Relationship Id="rId4" Type="http://schemas.openxmlformats.org/officeDocument/2006/relationships/image" Target="../media/image54.png"/><Relationship Id="rId9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3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7.svg"/><Relationship Id="rId7" Type="http://schemas.openxmlformats.org/officeDocument/2006/relationships/image" Target="../media/image28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5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hyperlink" Target="https://identity.access-ci.org/new-user.html" TargetMode="External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hyperlink" Target="https://ondemand.rc.colorado.edu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hyperlink" Target="https://ondemand-rmacc.rc.colorado.edu/" TargetMode="External"/><Relationship Id="rId9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Thursday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RMACC New User Seminar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0C79F2B0-C621-8717-0705-3BE7C5E5A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A3ED85B2-DC0F-E100-DBE2-F8568E786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41BE7010-5333-BED2-197D-30DD8F533F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9200" y="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  <p:pic>
        <p:nvPicPr>
          <p:cNvPr id="1028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0E91DBD7-97A7-5EC6-DCAD-33D7CD0ED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77A4738-A481-7FE7-1D7B-BF5D7D1029C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3" name="Graphic 12" descr="Programmer female with solid fill">
              <a:extLst>
                <a:ext uri="{FF2B5EF4-FFF2-40B4-BE49-F238E27FC236}">
                  <a16:creationId xmlns:a16="http://schemas.microsoft.com/office/drawing/2014/main" id="{DC4BCFCA-C2FD-7948-C266-61D8D50C0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C89E82-A7BC-C450-66D0-EA53A74A61D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5" name="Graphic 4" descr="Processor with solid fill">
              <a:extLst>
                <a:ext uri="{FF2B5EF4-FFF2-40B4-BE49-F238E27FC236}">
                  <a16:creationId xmlns:a16="http://schemas.microsoft.com/office/drawing/2014/main" id="{A3796EA9-EED5-5F51-FBB3-BE334ED0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4" name="Graphic 13" descr="Database with solid fill">
              <a:extLst>
                <a:ext uri="{FF2B5EF4-FFF2-40B4-BE49-F238E27FC236}">
                  <a16:creationId xmlns:a16="http://schemas.microsoft.com/office/drawing/2014/main" id="{C40C21A1-F365-3F13-6C51-136C245FA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E74EB7-A48E-AB18-5E7D-32695B5F1E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FBEFD87-0BD2-EB0A-8AF4-868F6A63BB93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87751AA-3216-13EB-B6D1-62DE00217DD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A31632F-E9C7-FEA9-12A3-C3EF162E826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34BBA3-0BB8-CA07-7776-C92E3E8ECBA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0BE40C-D156-B951-709E-1276985799A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3BB350-494D-CB85-802C-F934DDDAA051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A2DB4-AABE-F307-BB67-BA5B9DA6ED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8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52A9C75F-2800-1130-8EBE-BD1F588B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076707EB-6339-765A-2CB8-E9FF8D8111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FA09D12F-F275-C49C-DE6B-1C6E06A7A9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028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1FE8FDA-8822-4D34-832B-E674598C6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06;p24">
            <a:extLst>
              <a:ext uri="{FF2B5EF4-FFF2-40B4-BE49-F238E27FC236}">
                <a16:creationId xmlns:a16="http://schemas.microsoft.com/office/drawing/2014/main" id="{34BF883E-59E3-2D8C-C2A3-647D5F7C2D8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709" y="1664859"/>
            <a:ext cx="3966581" cy="3528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A761320-2749-C09A-5E79-5EFD236AAF4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0" name="Graphic 29" descr="Programmer female with solid fill">
              <a:extLst>
                <a:ext uri="{FF2B5EF4-FFF2-40B4-BE49-F238E27FC236}">
                  <a16:creationId xmlns:a16="http://schemas.microsoft.com/office/drawing/2014/main" id="{C6D5B26D-B3D3-E468-4C4E-72E78F58F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293D31-2515-06A3-594C-3469D7E7837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2" name="Graphic 31" descr="Processor with solid fill">
              <a:extLst>
                <a:ext uri="{FF2B5EF4-FFF2-40B4-BE49-F238E27FC236}">
                  <a16:creationId xmlns:a16="http://schemas.microsoft.com/office/drawing/2014/main" id="{E4CAEB13-6F68-43C1-1857-BD0FCCA3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3" name="Graphic 32" descr="Database with solid fill">
              <a:extLst>
                <a:ext uri="{FF2B5EF4-FFF2-40B4-BE49-F238E27FC236}">
                  <a16:creationId xmlns:a16="http://schemas.microsoft.com/office/drawing/2014/main" id="{3D3415C1-1E8A-339F-0158-539F2030A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C7662C-8938-55C0-62F3-29EF1460EA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BC38E3A-C21C-4BFC-3402-8815528541A1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6A970F6-CC14-C6FD-2B42-6CB9A341D24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CC41D66-FE88-EA41-E384-D77CBE6EE2B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50943B6-855E-9325-B18B-35412DEF107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764693-9091-1E7E-A822-24BB9310875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6B4CAF-59E3-E427-48A8-E81E05E49D6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3D4FF9-39F5-EEB9-A0C8-134C628DA6F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22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B8A8F2DB-6939-A77D-639D-F659812A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7BD7DB4F-697C-3A63-4ABF-9CE110B40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FD1299D0-DC61-8DD2-62E8-93798DE554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028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BE24CDE-E974-20F8-64BB-07A61013D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06;p24">
            <a:extLst>
              <a:ext uri="{FF2B5EF4-FFF2-40B4-BE49-F238E27FC236}">
                <a16:creationId xmlns:a16="http://schemas.microsoft.com/office/drawing/2014/main" id="{35DED229-9EF3-6F9A-116F-F76ED4B03CE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rcRect l="12577" t="7788" r="13375" b="6217"/>
          <a:stretch/>
        </p:blipFill>
        <p:spPr>
          <a:xfrm>
            <a:off x="7483418" y="1911926"/>
            <a:ext cx="2937164" cy="30341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345F9-C62B-5BDB-3636-0768C6276581}"/>
              </a:ext>
            </a:extLst>
          </p:cNvPr>
          <p:cNvSpPr txBox="1"/>
          <p:nvPr/>
        </p:nvSpPr>
        <p:spPr>
          <a:xfrm>
            <a:off x="2247740" y="5264131"/>
            <a:ext cx="2854038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6F765-0C56-4EEB-624A-B613514EB478}"/>
              </a:ext>
            </a:extLst>
          </p:cNvPr>
          <p:cNvSpPr txBox="1"/>
          <p:nvPr/>
        </p:nvSpPr>
        <p:spPr>
          <a:xfrm>
            <a:off x="5101778" y="5264130"/>
            <a:ext cx="2381640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vs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7B800-4828-D3B0-B040-692672C63302}"/>
              </a:ext>
            </a:extLst>
          </p:cNvPr>
          <p:cNvSpPr txBox="1"/>
          <p:nvPr/>
        </p:nvSpPr>
        <p:spPr>
          <a:xfrm>
            <a:off x="7524981" y="5264129"/>
            <a:ext cx="2854038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Speed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38201-E8FA-14F3-F210-8CBB5AAEB04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3" name="Graphic 32" descr="Programmer female with solid fill">
              <a:extLst>
                <a:ext uri="{FF2B5EF4-FFF2-40B4-BE49-F238E27FC236}">
                  <a16:creationId xmlns:a16="http://schemas.microsoft.com/office/drawing/2014/main" id="{2F2C6535-8CDE-820A-137A-8248DD5E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831FE8-2DF6-4439-A4E0-9B5258DA17EB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5" name="Graphic 34" descr="Processor with solid fill">
              <a:extLst>
                <a:ext uri="{FF2B5EF4-FFF2-40B4-BE49-F238E27FC236}">
                  <a16:creationId xmlns:a16="http://schemas.microsoft.com/office/drawing/2014/main" id="{36D6C18C-ED67-17C7-3FDA-A4602168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6" name="Graphic 35" descr="Database with solid fill">
              <a:extLst>
                <a:ext uri="{FF2B5EF4-FFF2-40B4-BE49-F238E27FC236}">
                  <a16:creationId xmlns:a16="http://schemas.microsoft.com/office/drawing/2014/main" id="{7D995A0B-D0B9-D2D9-BBCD-AD8559AAC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8C9F7FA-0589-D511-E2C2-8F47019E87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C1E2DD7-5E52-FB16-54CB-1553425F9B2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75222EA-C83F-322C-C210-439E4897365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78F84F8-C18A-2963-67F7-A67895545525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2DD339-B5CF-4399-B079-3B6899426F41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142F34-4767-E90B-6239-E2F2FAD503F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0F7BA4-CA2C-872B-610B-AC72FE857CF7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418119-8765-6784-FED5-048F5E7CA741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35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</a:t>
            </a:r>
            <a:r>
              <a:rPr lang="en-US" i="1" dirty="0"/>
              <a:t>I </a:t>
            </a:r>
            <a:r>
              <a:rPr lang="en-US" dirty="0"/>
              <a:t>use HPC for?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8B2A4F6-1277-3BFE-0594-88562AC8D6A7}"/>
              </a:ext>
            </a:extLst>
          </p:cNvPr>
          <p:cNvGrpSpPr/>
          <p:nvPr/>
        </p:nvGrpSpPr>
        <p:grpSpPr>
          <a:xfrm>
            <a:off x="1915883" y="1936034"/>
            <a:ext cx="8360234" cy="3217425"/>
            <a:chOff x="1614941" y="1820287"/>
            <a:chExt cx="8360234" cy="3217425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D41FFFDB-572A-328A-1FD8-86A697052587}"/>
                </a:ext>
              </a:extLst>
            </p:cNvPr>
            <p:cNvGrpSpPr/>
            <p:nvPr/>
          </p:nvGrpSpPr>
          <p:grpSpPr>
            <a:xfrm>
              <a:off x="1614941" y="1927573"/>
              <a:ext cx="3679424" cy="3110139"/>
              <a:chOff x="2216824" y="1927573"/>
              <a:chExt cx="3679424" cy="31101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B112E4-32D2-61DA-E3F4-0B7B10FB348E}"/>
                  </a:ext>
                </a:extLst>
              </p:cNvPr>
              <p:cNvSpPr txBox="1"/>
              <p:nvPr/>
            </p:nvSpPr>
            <p:spPr>
              <a:xfrm>
                <a:off x="2216824" y="4576047"/>
                <a:ext cx="3450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Parallel Jobs</a:t>
                </a:r>
              </a:p>
            </p:txBody>
          </p:sp>
          <p:sp>
            <p:nvSpPr>
              <p:cNvPr id="5" name="Round Same Side Corner Rectangle 4">
                <a:extLst>
                  <a:ext uri="{FF2B5EF4-FFF2-40B4-BE49-F238E27FC236}">
                    <a16:creationId xmlns:a16="http://schemas.microsoft.com/office/drawing/2014/main" id="{DA41F11A-2D0B-EF3E-245A-00F48597A618}"/>
                  </a:ext>
                </a:extLst>
              </p:cNvPr>
              <p:cNvSpPr/>
              <p:nvPr/>
            </p:nvSpPr>
            <p:spPr>
              <a:xfrm>
                <a:off x="2216824" y="2348377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ound Same Side Corner Rectangle 5">
                <a:extLst>
                  <a:ext uri="{FF2B5EF4-FFF2-40B4-BE49-F238E27FC236}">
                    <a16:creationId xmlns:a16="http://schemas.microsoft.com/office/drawing/2014/main" id="{C60D7C9F-882D-7008-6698-2AEB4849F874}"/>
                  </a:ext>
                </a:extLst>
              </p:cNvPr>
              <p:cNvSpPr/>
              <p:nvPr/>
            </p:nvSpPr>
            <p:spPr>
              <a:xfrm rot="10800000">
                <a:off x="2216824" y="3253700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95390E-BC1F-2DB6-CF9C-12D2358E0B59}"/>
                  </a:ext>
                </a:extLst>
              </p:cNvPr>
              <p:cNvSpPr/>
              <p:nvPr/>
            </p:nvSpPr>
            <p:spPr>
              <a:xfrm>
                <a:off x="2216824" y="2792721"/>
                <a:ext cx="13716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Big Job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6CA8B6-29D9-A67C-35B6-ED1E3F0F20EB}"/>
                  </a:ext>
                </a:extLst>
              </p:cNvPr>
              <p:cNvGrpSpPr/>
              <p:nvPr/>
            </p:nvGrpSpPr>
            <p:grpSpPr>
              <a:xfrm>
                <a:off x="4311930" y="1927573"/>
                <a:ext cx="489101" cy="2187496"/>
                <a:chOff x="2832264" y="1958080"/>
                <a:chExt cx="489101" cy="2187496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1C54F29C-4ACD-8688-4160-10959DBEA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1958080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94B945BB-3A61-8262-C3D8-7F6D402486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2731788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D2D8F81E-4143-752C-A174-06819C216F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3505496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942715C-3F35-8002-4FD2-D343FF48C22C}"/>
                  </a:ext>
                </a:extLst>
              </p:cNvPr>
              <p:cNvCxnSpPr>
                <a:cxnSpLocks/>
                <a:stCxn id="5" idx="0"/>
                <a:endCxn id="2050" idx="1"/>
              </p:cNvCxnSpPr>
              <p:nvPr/>
            </p:nvCxnSpPr>
            <p:spPr>
              <a:xfrm flipV="1">
                <a:off x="3588424" y="2247613"/>
                <a:ext cx="723506" cy="32936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1D398D0-10D2-0F8C-6AB8-63E9C882E343}"/>
                  </a:ext>
                </a:extLst>
              </p:cNvPr>
              <p:cNvCxnSpPr>
                <a:cxnSpLocks/>
                <a:stCxn id="7" idx="3"/>
                <a:endCxn id="10" idx="1"/>
              </p:cNvCxnSpPr>
              <p:nvPr/>
            </p:nvCxnSpPr>
            <p:spPr>
              <a:xfrm>
                <a:off x="3588424" y="3021321"/>
                <a:ext cx="723506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B389DE-BEA1-5C83-2871-60432B2E2D7B}"/>
                  </a:ext>
                </a:extLst>
              </p:cNvPr>
              <p:cNvCxnSpPr>
                <a:cxnSpLocks/>
                <a:stCxn id="6" idx="2"/>
                <a:endCxn id="11" idx="1"/>
              </p:cNvCxnSpPr>
              <p:nvPr/>
            </p:nvCxnSpPr>
            <p:spPr>
              <a:xfrm>
                <a:off x="3588424" y="3482300"/>
                <a:ext cx="723506" cy="312729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977FC4C9-3496-D5CD-5778-96B04F43A6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9048" y="2793249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2B1EACF7-383C-18AB-1A6A-087F84670133}"/>
                  </a:ext>
                </a:extLst>
              </p:cNvPr>
              <p:cNvCxnSpPr>
                <a:cxnSpLocks/>
                <a:stCxn id="2050" idx="3"/>
                <a:endCxn id="39" idx="0"/>
              </p:cNvCxnSpPr>
              <p:nvPr/>
            </p:nvCxnSpPr>
            <p:spPr>
              <a:xfrm>
                <a:off x="4801031" y="2247613"/>
                <a:ext cx="866617" cy="54563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CD9F6305-35F7-6AE2-B9A1-B9609A320D43}"/>
                  </a:ext>
                </a:extLst>
              </p:cNvPr>
              <p:cNvCxnSpPr>
                <a:cxnSpLocks/>
                <a:stCxn id="11" idx="3"/>
                <a:endCxn id="39" idx="2"/>
              </p:cNvCxnSpPr>
              <p:nvPr/>
            </p:nvCxnSpPr>
            <p:spPr>
              <a:xfrm flipV="1">
                <a:off x="4801031" y="3250449"/>
                <a:ext cx="866617" cy="54458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B2978BF-BB2C-DD5B-512D-9F111574826C}"/>
                  </a:ext>
                </a:extLst>
              </p:cNvPr>
              <p:cNvCxnSpPr>
                <a:cxnSpLocks/>
                <a:stCxn id="10" idx="3"/>
                <a:endCxn id="39" idx="1"/>
              </p:cNvCxnSpPr>
              <p:nvPr/>
            </p:nvCxnSpPr>
            <p:spPr>
              <a:xfrm>
                <a:off x="4801031" y="3021321"/>
                <a:ext cx="638017" cy="528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90D57E5-328F-8954-5DA1-AE21756AE855}"/>
                </a:ext>
              </a:extLst>
            </p:cNvPr>
            <p:cNvGrpSpPr/>
            <p:nvPr/>
          </p:nvGrpSpPr>
          <p:grpSpPr>
            <a:xfrm>
              <a:off x="6991466" y="1820287"/>
              <a:ext cx="2983709" cy="3217425"/>
              <a:chOff x="6991466" y="1820287"/>
              <a:chExt cx="2983709" cy="3217425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E8C3190-C566-3D83-2E20-BEFB2EED2566}"/>
                  </a:ext>
                </a:extLst>
              </p:cNvPr>
              <p:cNvSpPr/>
              <p:nvPr/>
            </p:nvSpPr>
            <p:spPr>
              <a:xfrm>
                <a:off x="6991466" y="1820287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90FBE98-0CCC-3A49-B8A8-80C6D19F4403}"/>
                  </a:ext>
                </a:extLst>
              </p:cNvPr>
              <p:cNvSpPr/>
              <p:nvPr/>
            </p:nvSpPr>
            <p:spPr>
              <a:xfrm>
                <a:off x="6991466" y="2710208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394ADA2-6FB7-0FF1-CC61-878186F110E9}"/>
                  </a:ext>
                </a:extLst>
              </p:cNvPr>
              <p:cNvSpPr/>
              <p:nvPr/>
            </p:nvSpPr>
            <p:spPr>
              <a:xfrm>
                <a:off x="6991466" y="3600129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0251DAD-855E-29D3-7CBB-165D7FBEEA6D}"/>
                  </a:ext>
                </a:extLst>
              </p:cNvPr>
              <p:cNvCxnSpPr>
                <a:cxnSpLocks/>
                <a:stCxn id="17" idx="3"/>
                <a:endCxn id="28" idx="1"/>
              </p:cNvCxnSpPr>
              <p:nvPr/>
            </p:nvCxnSpPr>
            <p:spPr>
              <a:xfrm flipV="1">
                <a:off x="7722986" y="2183277"/>
                <a:ext cx="652944" cy="277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AE63D9DF-C724-7AEC-470B-7637A163A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1863237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BC93FDD2-C0FD-38A7-AA8E-9BC2CE632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2755928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442DA11E-5B40-3FD4-04DF-5763B911E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3648173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3EA4E33-7C53-6D73-DEAA-9A64A162525E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7722986" y="3075968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E5E8083-E0FF-F23F-D883-B2E9E13A0DD0}"/>
                  </a:ext>
                </a:extLst>
              </p:cNvPr>
              <p:cNvCxnSpPr>
                <a:cxnSpLocks/>
                <a:stCxn id="19" idx="3"/>
                <a:endCxn id="30" idx="1"/>
              </p:cNvCxnSpPr>
              <p:nvPr/>
            </p:nvCxnSpPr>
            <p:spPr>
              <a:xfrm>
                <a:off x="7722986" y="3965889"/>
                <a:ext cx="652944" cy="232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3B0E574-CC8D-B3D1-336C-825FCAAA597F}"/>
                  </a:ext>
                </a:extLst>
              </p:cNvPr>
              <p:cNvCxnSpPr>
                <a:cxnSpLocks/>
                <a:stCxn id="28" idx="3"/>
                <a:endCxn id="51" idx="1"/>
              </p:cNvCxnSpPr>
              <p:nvPr/>
            </p:nvCxnSpPr>
            <p:spPr>
              <a:xfrm>
                <a:off x="8865031" y="2183277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Diamond 50">
                <a:extLst>
                  <a:ext uri="{FF2B5EF4-FFF2-40B4-BE49-F238E27FC236}">
                    <a16:creationId xmlns:a16="http://schemas.microsoft.com/office/drawing/2014/main" id="{56053AC1-AE69-BEA1-036D-487461F93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1954677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F64C351A-F026-12F5-8FC1-43BD3D87332C}"/>
                  </a:ext>
                </a:extLst>
              </p:cNvPr>
              <p:cNvCxnSpPr>
                <a:cxnSpLocks/>
                <a:stCxn id="29" idx="3"/>
                <a:endCxn id="57" idx="1"/>
              </p:cNvCxnSpPr>
              <p:nvPr/>
            </p:nvCxnSpPr>
            <p:spPr>
              <a:xfrm flipV="1">
                <a:off x="8865031" y="3072814"/>
                <a:ext cx="652944" cy="315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3DCB6779-A1E1-58B4-B47F-8C401C53E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2844214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C1E2B0CB-6751-D914-0B47-0A460BFF72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3742515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D38BA01-6C99-84F4-DBD3-26B62BF9CB62}"/>
                  </a:ext>
                </a:extLst>
              </p:cNvPr>
              <p:cNvCxnSpPr>
                <a:cxnSpLocks/>
                <a:stCxn id="30" idx="3"/>
                <a:endCxn id="61" idx="1"/>
              </p:cNvCxnSpPr>
              <p:nvPr/>
            </p:nvCxnSpPr>
            <p:spPr>
              <a:xfrm>
                <a:off x="8865031" y="3968213"/>
                <a:ext cx="652944" cy="2902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75ABDC3-3AE5-1F73-B71E-250F9FDB7F35}"/>
                  </a:ext>
                </a:extLst>
              </p:cNvPr>
              <p:cNvSpPr txBox="1"/>
              <p:nvPr/>
            </p:nvSpPr>
            <p:spPr>
              <a:xfrm>
                <a:off x="6991466" y="4576047"/>
                <a:ext cx="29837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Serial Jobs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26D3D0-E887-B007-4F9F-84A452177FE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54" name="Graphic 53" descr="Programmer female with solid fill">
              <a:extLst>
                <a:ext uri="{FF2B5EF4-FFF2-40B4-BE49-F238E27FC236}">
                  <a16:creationId xmlns:a16="http://schemas.microsoft.com/office/drawing/2014/main" id="{63E1C010-6859-B622-FB6D-442020210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244399-FFAA-0C9B-1B0B-63A63854A1C8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58" name="Graphic 57" descr="Processor with solid fill">
              <a:extLst>
                <a:ext uri="{FF2B5EF4-FFF2-40B4-BE49-F238E27FC236}">
                  <a16:creationId xmlns:a16="http://schemas.microsoft.com/office/drawing/2014/main" id="{38079550-FF24-5F61-5A0B-FECA4FFB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59" name="Graphic 58" descr="Database with solid fill">
              <a:extLst>
                <a:ext uri="{FF2B5EF4-FFF2-40B4-BE49-F238E27FC236}">
                  <a16:creationId xmlns:a16="http://schemas.microsoft.com/office/drawing/2014/main" id="{E0C49140-FDEF-CDB3-84CA-B598F0A1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501491B-FE24-2344-FD40-AAD55ED4DC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8DC91B92-66E9-FACF-8888-4EB4B28E8BEE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6A3C3D03-C782-2272-58E3-5744980A7A53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F91C3388-1397-228B-EA88-927CDEF0471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7E0CA4A-075C-4CA7-FD45-6DF96A12962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669B3BA-3B6A-8E8F-90D5-5195FBD5A1E6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9A76E3A9-EF93-8EA8-B602-ABC7ECCCF71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4DEF091-805A-FD0F-69A1-D43E9B75AD2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08439AE-7D5F-6A36-84CE-E88BDF54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06928"/>
            <a:ext cx="2746094" cy="2746094"/>
          </a:xfrm>
          <a:prstGeom prst="rect">
            <a:avLst/>
          </a:prstGeom>
        </p:spPr>
      </p:pic>
      <p:pic>
        <p:nvPicPr>
          <p:cNvPr id="9" name="Graphic 8" descr="Cube with solid fill">
            <a:extLst>
              <a:ext uri="{FF2B5EF4-FFF2-40B4-BE49-F238E27FC236}">
                <a16:creationId xmlns:a16="http://schemas.microsoft.com/office/drawing/2014/main" id="{2B045C6B-CEFB-E347-2428-0D3BC6B09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3231" y="2057400"/>
            <a:ext cx="2743200" cy="2743200"/>
          </a:xfrm>
          <a:prstGeom prst="rect">
            <a:avLst/>
          </a:prstGeom>
        </p:spPr>
      </p:pic>
      <p:pic>
        <p:nvPicPr>
          <p:cNvPr id="18" name="Graphic 17" descr="Meeting with solid fill">
            <a:extLst>
              <a:ext uri="{FF2B5EF4-FFF2-40B4-BE49-F238E27FC236}">
                <a16:creationId xmlns:a16="http://schemas.microsoft.com/office/drawing/2014/main" id="{79A9145B-5A23-F2C6-1AF1-CE8B70D5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C7A107-CC6E-A17E-D976-59D4B9A6C65C}"/>
              </a:ext>
            </a:extLst>
          </p:cNvPr>
          <p:cNvSpPr txBox="1"/>
          <p:nvPr/>
        </p:nvSpPr>
        <p:spPr>
          <a:xfrm>
            <a:off x="1161616" y="4800600"/>
            <a:ext cx="209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43603-51EC-7653-F2D0-450063CE7D81}"/>
              </a:ext>
            </a:extLst>
          </p:cNvPr>
          <p:cNvSpPr txBox="1"/>
          <p:nvPr/>
        </p:nvSpPr>
        <p:spPr>
          <a:xfrm>
            <a:off x="4724400" y="480060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Viz/Rendering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F4AA0-2F05-3DF0-9888-E7080050BD18}"/>
              </a:ext>
            </a:extLst>
          </p:cNvPr>
          <p:cNvSpPr txBox="1"/>
          <p:nvPr/>
        </p:nvSpPr>
        <p:spPr>
          <a:xfrm>
            <a:off x="8262877" y="4800600"/>
            <a:ext cx="3438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Shared Work Environment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E404D1-2B3E-DA22-08FB-E27A1A295CC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5" name="Graphic 34" descr="Programmer female with solid fill">
              <a:extLst>
                <a:ext uri="{FF2B5EF4-FFF2-40B4-BE49-F238E27FC236}">
                  <a16:creationId xmlns:a16="http://schemas.microsoft.com/office/drawing/2014/main" id="{9DED81D1-9908-30C2-0838-3304C60D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D070ED-F07D-52C1-7973-4C7A60645E7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7" name="Graphic 36" descr="Processor with solid fill">
              <a:extLst>
                <a:ext uri="{FF2B5EF4-FFF2-40B4-BE49-F238E27FC236}">
                  <a16:creationId xmlns:a16="http://schemas.microsoft.com/office/drawing/2014/main" id="{60CFE982-DCCA-670D-E9FF-1A35EA92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8" name="Graphic 37" descr="Database with solid fill">
              <a:extLst>
                <a:ext uri="{FF2B5EF4-FFF2-40B4-BE49-F238E27FC236}">
                  <a16:creationId xmlns:a16="http://schemas.microsoft.com/office/drawing/2014/main" id="{437465B9-A657-3C4E-9072-C9C96505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8EB9901-E998-63F8-9FA6-D193749E93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1A2D6230-990E-DB7D-6154-F1F82ABB224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0963C05-37C2-B317-D630-C6C5AFFD5659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D4A25A0F-40E8-3C7E-C6BD-7E160BE6CD7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BB236E-B07A-E6E2-F820-6BA29ABA103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01BAD1-68C2-C4B0-FA12-DE2B572AE8A9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29743C-6503-0137-46E7-A36940B0B842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7A55D-6D8F-44F2-FE7B-525127ADE8F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4356" y="1833801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Heterogeneous cluster </a:t>
            </a:r>
          </a:p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Hardware provided by CU Boulder, CSU, and AMC</a:t>
            </a:r>
            <a:endParaRPr dirty="0"/>
          </a:p>
          <a:p>
            <a:pPr marL="457200" lvl="0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Access available to CU Boulder, CSU, AMC and RMACC users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079D68D7-B410-1439-E1BD-89339742B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838175" y="1965960"/>
            <a:ext cx="3398544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35;p32">
            <a:extLst>
              <a:ext uri="{FF2B5EF4-FFF2-40B4-BE49-F238E27FC236}">
                <a16:creationId xmlns:a16="http://schemas.microsoft.com/office/drawing/2014/main" id="{10B87B7E-5A71-F2CB-4C31-1D1A81FC84B8}"/>
              </a:ext>
            </a:extLst>
          </p:cNvPr>
          <p:cNvSpPr txBox="1">
            <a:spLocks/>
          </p:cNvSpPr>
          <p:nvPr/>
        </p:nvSpPr>
        <p:spPr>
          <a:xfrm>
            <a:off x="838200" y="136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HPC Cluster: Alpine 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EB39F3-EDD7-2E83-ADEA-D0D69D3A1A8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6BDA3A6E-3D0E-6FEE-E511-AECDBEA9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60A49C-9F9D-21FC-47BC-4EBF5E6BBE3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0" name="Graphic 19" descr="Processor with solid fill">
              <a:extLst>
                <a:ext uri="{FF2B5EF4-FFF2-40B4-BE49-F238E27FC236}">
                  <a16:creationId xmlns:a16="http://schemas.microsoft.com/office/drawing/2014/main" id="{0005273B-590E-2F06-8F70-D454EED3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4" name="Graphic 33" descr="Database with solid fill">
              <a:extLst>
                <a:ext uri="{FF2B5EF4-FFF2-40B4-BE49-F238E27FC236}">
                  <a16:creationId xmlns:a16="http://schemas.microsoft.com/office/drawing/2014/main" id="{EA405E09-DFD5-4AB4-7D74-A0FC941D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41CFFC-AACA-2E18-6612-B26F25AB07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194864E6-6EA0-3671-9C46-11C90F9F81F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A2FB98B-8958-F42E-6CAB-42AF53B2052D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F163FD26-6E13-3AC1-36BA-F6CB15BAE59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76820-D2ED-9E8D-190D-B5D2AC8DC57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3B59BD-EA5A-86AD-34A2-8608C0D81DFA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F7D134-E0DE-53B9-44C5-48926CF28D0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69184E-AC47-73A4-4F9E-9136ACE1790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6B33642C-E193-3088-9692-4700A1A1B8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E2BDDA-60AD-CE52-CE7C-72C503483B4F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3" name="Graphic 22" descr="Programmer female with solid fill">
              <a:extLst>
                <a:ext uri="{FF2B5EF4-FFF2-40B4-BE49-F238E27FC236}">
                  <a16:creationId xmlns:a16="http://schemas.microsoft.com/office/drawing/2014/main" id="{8C87FC3C-F2B5-7BC8-690E-F90A01C04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ED2165-EC39-EC7B-3EE0-2E259B9358C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5" name="Graphic 24" descr="Processor with solid fill">
              <a:extLst>
                <a:ext uri="{FF2B5EF4-FFF2-40B4-BE49-F238E27FC236}">
                  <a16:creationId xmlns:a16="http://schemas.microsoft.com/office/drawing/2014/main" id="{D2D2C90A-3FA8-DCF4-FB0B-E7005FD9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6" name="Graphic 25" descr="Database with solid fill">
              <a:extLst>
                <a:ext uri="{FF2B5EF4-FFF2-40B4-BE49-F238E27FC236}">
                  <a16:creationId xmlns:a16="http://schemas.microsoft.com/office/drawing/2014/main" id="{A475AC48-7189-6C10-B2CD-2157F387B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23AD1D1-3056-A090-809A-F40B70E6F2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BFCC2C9-9725-D867-6BF7-877535C6546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AF5A2B9-6DF8-66E5-A14E-AF595EEA2850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2800EBA-09B2-854E-A2AD-BB62E2D3C66B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F86E8B-E3A7-532D-B95E-4407770EF8A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98D3BE-0525-6670-FB6B-D06ACB63F69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15757-3BFD-1F3A-F1EF-3CEC57017EA4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1BABB6-E785-6929-79DF-984AE4521C3D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408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5295E-70DA-8658-173C-99AB3C36EEFE}"/>
              </a:ext>
            </a:extLst>
          </p:cNvPr>
          <p:cNvSpPr txBox="1"/>
          <p:nvPr/>
        </p:nvSpPr>
        <p:spPr>
          <a:xfrm>
            <a:off x="1285354" y="4249897"/>
            <a:ext cx="2696735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Entry to system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Submit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131927D1-25FA-244F-CE6D-CFB06FAD39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8B292A-36BC-0919-223C-90D8DE7AC9A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F85D1267-534C-C7E0-E08B-A9F2ACC8A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49454-CF2C-DB83-75CF-5415AB7D25E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D6054EB9-7B7B-63E7-7EC1-AA965EAEA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AE6FCCC6-E8BE-742F-ED6A-461FE309B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D64C54-AEBB-8C98-DA03-A8778D5F99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86021A7-53F7-425C-8BC9-4BBCBBDAB08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1C65F2B-7501-55B3-BC3F-ADA5B84F736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01DEADB-1CAD-07C8-5A65-9BB1F36DFB26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879225C-A9BF-F4E3-FB02-31C955C63DE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760AB6-B345-C744-88C7-F673DCF4465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698427-358A-91C4-5909-630FA48CF9C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D07B5D-FD11-F97D-C151-1F9D6AA0D65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95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5765-D6C8-2B90-15EB-D654766C465D}"/>
              </a:ext>
            </a:extLst>
          </p:cNvPr>
          <p:cNvSpPr txBox="1"/>
          <p:nvPr/>
        </p:nvSpPr>
        <p:spPr>
          <a:xfrm>
            <a:off x="5008096" y="4215581"/>
            <a:ext cx="2570145" cy="1743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Submit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Compile code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Install software</a:t>
            </a:r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8C66DD78-6F28-26E1-C4F5-4709E66026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4D8D4-27D5-C387-D941-4000EACF86A4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92283F25-A1E9-18CF-9268-83FFC0EF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CF8B58-470C-80B4-78B7-D03F2DB56BE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9A21AB2F-2FC6-0782-DE18-FCE0749F1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DDFEE1B8-4CA9-D794-B176-55567684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76A4A8E-D6D0-B670-1C3A-3A3CA745C7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58810C2-1F21-855A-A407-6EEEFD66D77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D633B3-57F5-0343-E3CF-A75425C3AEE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78735FE-1A07-4CD6-E0C9-C4ADA70369F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327DAC-C868-E3E0-F979-D8DF28FCF9B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BD1CF9-FAA9-B11F-0C8A-E59D57B25974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D94509-B030-FCF4-C1CA-C66BADFF30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0750D8-0634-6B32-EF97-2E816B1F2DA6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13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85805-6689-96E9-A442-CAA540F1520E}"/>
              </a:ext>
            </a:extLst>
          </p:cNvPr>
          <p:cNvSpPr txBox="1"/>
          <p:nvPr/>
        </p:nvSpPr>
        <p:spPr>
          <a:xfrm>
            <a:off x="8172689" y="4249897"/>
            <a:ext cx="2926467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Run scheduled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Handle calculations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7834354A-DB27-7036-D7F2-16AB012D76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2B05B2-2DE2-F9AA-D7BD-820D0A60415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1FFDDFEB-A215-F859-92AD-87EF6D142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B1C3A2-3F2D-6B7E-04CE-9A151680617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18CC8DD6-0AE9-E97F-4CF8-4EC05BF73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6BF6C223-5165-1D4A-5496-D82A8E3B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BF77A7-0432-433B-4B93-6B9B6E9FD9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AF7CF05-0B2A-B684-BBF4-EA2AC045846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C20EFF0-E8C2-249D-315F-A12FFB4EBCD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A8FBB5E-5F04-A238-DFA1-5972A8280063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8BD092-A1D0-C112-C0B2-5E2F88E169C6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5CAEB3-61A5-A938-C408-A7793F1CFC2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18E375-4664-24BF-2E0B-BE9F492D5A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D7408E-1185-23DE-D2B5-401B250BCFF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09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5B02276A-EFC9-E7C2-56F0-15CCD49C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D534403-D252-E56D-64B7-44E21E45E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9C3F2E95-0E07-2372-59C3-B43352347A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AE45C49E-CFDF-4306-581F-E7ACE6829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647B26-5158-ED42-CDA4-27A3D335058F}"/>
              </a:ext>
            </a:extLst>
          </p:cNvPr>
          <p:cNvGrpSpPr/>
          <p:nvPr/>
        </p:nvGrpSpPr>
        <p:grpSpPr>
          <a:xfrm>
            <a:off x="4742482" y="2255569"/>
            <a:ext cx="2124371" cy="2346859"/>
            <a:chOff x="4726983" y="2457616"/>
            <a:chExt cx="2124371" cy="234685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5A1E32A-FBBF-CBF4-94B4-DF3636D17AFA}"/>
                </a:ext>
              </a:extLst>
            </p:cNvPr>
            <p:cNvSpPr/>
            <p:nvPr/>
          </p:nvSpPr>
          <p:spPr>
            <a:xfrm>
              <a:off x="4726983" y="2457616"/>
              <a:ext cx="2124371" cy="234685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972347B-25BA-10DB-0E6E-398291FF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6742" y="2646573"/>
              <a:ext cx="1564852" cy="15648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3E7AB5-FB90-9A16-0C8D-3BCFE2EBFFA7}"/>
                </a:ext>
              </a:extLst>
            </p:cNvPr>
            <p:cNvSpPr txBox="1"/>
            <p:nvPr/>
          </p:nvSpPr>
          <p:spPr>
            <a:xfrm>
              <a:off x="5006742" y="421142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COMPUTE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1897F3-C9C7-21BF-3BEB-511C3B40CA3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4" name="Graphic 13" descr="Programmer female with solid fill">
              <a:extLst>
                <a:ext uri="{FF2B5EF4-FFF2-40B4-BE49-F238E27FC236}">
                  <a16:creationId xmlns:a16="http://schemas.microsoft.com/office/drawing/2014/main" id="{D6EA775E-4769-A3B3-1269-D031C4CA9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9A77BC-1AEE-F0DA-D7B7-55462C24E89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3" name="Graphic 22" descr="Processor with solid fill">
              <a:extLst>
                <a:ext uri="{FF2B5EF4-FFF2-40B4-BE49-F238E27FC236}">
                  <a16:creationId xmlns:a16="http://schemas.microsoft.com/office/drawing/2014/main" id="{239DBA80-FA17-D13D-FF44-C95EA3159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07D882B6-833D-F090-2EB8-02E90251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D42728-BD90-9EC6-D598-C5B00A525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87AA385-BD65-9C76-08F3-C8AD0376EDAC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78F22EF-ADCB-47A1-82DD-725C9BD7D90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FC64D31-40E8-2E6D-525F-3CBDEFB5427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BF3BD0-0BA1-75D3-B267-9EFA3B0F237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413B7A-EA5A-24CE-422C-0F2DDE525197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422BF-45C9-BB79-1040-BA94510B64B6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9171A9-5CE9-AA3E-A41F-06994CEB42EF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68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81F2AE31-C903-A075-45AE-C9FAEB5B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4B98FC8C-FF06-0B8F-D96A-382401CBC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BC4644A-1F59-1D3E-58BF-5166C03C3F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76C4C27-CF16-32EF-2B02-DC875A46C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754FF-9970-1B20-3829-DC5CA731B804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88F9C-8692-06CC-DB20-8C929554192B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34216B3-960E-27F8-DB59-CBB6C56DE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55669"/>
          <a:stretch/>
        </p:blipFill>
        <p:spPr bwMode="auto">
          <a:xfrm>
            <a:off x="3750073" y="1405542"/>
            <a:ext cx="612771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8DF0DA-8241-0D02-FC34-72FE62566F97}"/>
              </a:ext>
            </a:extLst>
          </p:cNvPr>
          <p:cNvGrpSpPr/>
          <p:nvPr/>
        </p:nvGrpSpPr>
        <p:grpSpPr>
          <a:xfrm>
            <a:off x="4158096" y="6116199"/>
            <a:ext cx="3756352" cy="741801"/>
            <a:chOff x="4158096" y="6116199"/>
            <a:chExt cx="3756352" cy="741801"/>
          </a:xfrm>
        </p:grpSpPr>
        <p:pic>
          <p:nvPicPr>
            <p:cNvPr id="4" name="Graphic 3" descr="Processor with solid fill">
              <a:extLst>
                <a:ext uri="{FF2B5EF4-FFF2-40B4-BE49-F238E27FC236}">
                  <a16:creationId xmlns:a16="http://schemas.microsoft.com/office/drawing/2014/main" id="{455AA4F4-06A6-8817-857E-E1311049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33788" y="6144832"/>
              <a:ext cx="457200" cy="457200"/>
            </a:xfrm>
            <a:prstGeom prst="rect">
              <a:avLst/>
            </a:prstGeom>
          </p:spPr>
        </p:pic>
        <p:pic>
          <p:nvPicPr>
            <p:cNvPr id="5" name="Graphic 4" descr="Programmer female with solid fill">
              <a:extLst>
                <a:ext uri="{FF2B5EF4-FFF2-40B4-BE49-F238E27FC236}">
                  <a16:creationId xmlns:a16="http://schemas.microsoft.com/office/drawing/2014/main" id="{70309BDE-100E-1919-7240-A8AE5DA2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83440" y="6116199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1A362CCC-0242-F192-7328-58F2239D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81473" y="6144832"/>
              <a:ext cx="457200" cy="4572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6BE177-A67A-C6ED-3F5E-0922068903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  <a:solidFill>
              <a:schemeClr val="bg1">
                <a:lumMod val="75000"/>
              </a:schemeClr>
            </a:solidFill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61CDE7C-C6DE-6F0B-B80A-30362F5B4E13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D52204B-EDBA-D397-7ED1-40D869CCA27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9874B23-B8B5-3996-CFE8-50CD92E44E4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F37823-161B-EA42-FB0E-206601011862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BAD5C2-752E-55AC-8C57-F3588F8F1FC8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77DD75-3691-29ED-F6E4-B9204E638464}"/>
                </a:ext>
              </a:extLst>
            </p:cNvPr>
            <p:cNvSpPr txBox="1"/>
            <p:nvPr/>
          </p:nvSpPr>
          <p:spPr>
            <a:xfrm>
              <a:off x="5210328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BD0025-0A2D-06FA-25E7-71B1229B4BDE}"/>
                </a:ext>
              </a:extLst>
            </p:cNvPr>
            <p:cNvSpPr txBox="1"/>
            <p:nvPr/>
          </p:nvSpPr>
          <p:spPr>
            <a:xfrm>
              <a:off x="6058013" y="6547246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822FC1-89D6-E722-DB55-6BA6D32ACD90}"/>
                </a:ext>
              </a:extLst>
            </p:cNvPr>
            <p:cNvSpPr txBox="1"/>
            <p:nvPr/>
          </p:nvSpPr>
          <p:spPr>
            <a:xfrm>
              <a:off x="6905698" y="6542922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708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50FCCDE-C33A-5A78-D620-566B793C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6BC7BDC2-8F23-2E3F-A086-6D562460F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AA80F52-4811-9F38-571E-FB21B2CF1C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83031EF-805D-5644-5589-4AC8E2F29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B12A5-AE6B-359E-D1DB-AD85914D07AF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D11255-D11F-B19F-2577-DDA92EB5F4DF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F3AB29-CED6-F8D1-8E74-4FF6094098A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2EE2A-F148-A6F1-A41B-ED2B6A15E60D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AC8105C-28B0-043F-7305-E318EA850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0" r="46078"/>
          <a:stretch/>
        </p:blipFill>
        <p:spPr bwMode="auto">
          <a:xfrm>
            <a:off x="4362844" y="1405541"/>
            <a:ext cx="725556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BAA1-E023-A172-C795-ABFA0B5CD4B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2" name="Graphic 21" descr="Programmer female with solid fill">
              <a:extLst>
                <a:ext uri="{FF2B5EF4-FFF2-40B4-BE49-F238E27FC236}">
                  <a16:creationId xmlns:a16="http://schemas.microsoft.com/office/drawing/2014/main" id="{0D2B930B-8D9D-1184-4136-8D9D93D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EE4F92-DAB1-E35F-06D6-8C719FBA404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4" name="Graphic 23" descr="Processor with solid fill">
              <a:extLst>
                <a:ext uri="{FF2B5EF4-FFF2-40B4-BE49-F238E27FC236}">
                  <a16:creationId xmlns:a16="http://schemas.microsoft.com/office/drawing/2014/main" id="{E5BC16CC-278A-CB1A-D272-CA91B71B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5" name="Graphic 24" descr="Database with solid fill">
              <a:extLst>
                <a:ext uri="{FF2B5EF4-FFF2-40B4-BE49-F238E27FC236}">
                  <a16:creationId xmlns:a16="http://schemas.microsoft.com/office/drawing/2014/main" id="{ABC7663C-8BE5-C28F-CD89-456C9D6FA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88BD70-8EC0-7419-8AFE-6A14E3D068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B60F3-5C20-9B6F-F663-16BD6089D5B4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1CAF6A6-4E13-F43B-9FFC-29B0811A89D9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528B85A-77E1-CEF5-DE45-5A3D96DC393C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25B185-4A65-491A-85FC-D703390AEE2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D8D936-3F0C-4B15-9F69-0182D0265EE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6F15E7-95F2-2BC2-B56C-5F90E729863C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D550D9-0FF7-E8B9-5169-D2B6074ABFE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42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DEDF127B-CF79-2CE4-041D-EB50B103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A2C910E0-1C77-E540-47C6-C28109A76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3AB5A099-FD35-ECC0-75B4-0C79F54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C29DF53-653E-1BAC-A40A-E5FB3DF10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F03BA3-F1DC-A196-7B02-13163CF5624E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EFB6CF-8B26-3C6C-BF5E-2EAEDC815DA2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9BB7F-86DE-645D-B613-B7B9953012C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F0EE-4C65-315A-1F98-B4BF97EF6962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F69A9F-8AF7-609E-733E-8B26233FF974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8D644-8891-D83F-4FEC-60FBC4670B07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pic>
        <p:nvPicPr>
          <p:cNvPr id="4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FBE6356-92C3-F795-FEFA-FD85AA9BD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7" r="24103"/>
          <a:stretch/>
        </p:blipFill>
        <p:spPr bwMode="auto">
          <a:xfrm>
            <a:off x="5815179" y="1405542"/>
            <a:ext cx="868310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F5A734-542C-EF4D-8293-BC1692E7247C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BF3C9AF4-7359-2461-3413-4675C56E6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7B75FC-3270-EEF3-3A54-CB52327DEC54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75F4722C-8CDF-80DD-08CE-9FEE99D53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D466FF7A-89A1-B1FA-9B24-6E1B836A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60EC6B0-F845-0C64-28E5-D1894E804E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5F5E444-67C3-B89E-2325-C912A334E95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7767363-0BBE-07F3-5F0F-3FDB6FD3676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13D88F-CDFD-DEE2-47C8-2F60A8DF99C8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D46A8E-13A6-2F66-0C1B-D75196048C5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25AFB9-F2E4-3484-F830-9F7767FE0DE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0B42B-BA61-A295-7AE7-08ECC373C4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23CFDB-E806-4ECA-691B-1382DA800FC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66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9A8D0B7-E62C-9A89-6ED2-CF369D8E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81FE0DD-2F2F-B38E-5996-41801CDCD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B1E5D66B-D824-5714-CCCF-038F4345FA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16FB7C0-0E1D-A232-FF0F-589BB28EC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59802-B800-F03E-CB1E-52C845AB7B46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AF8A3E-2720-16D0-C499-2353D3163FDD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BE9323-7087-02D4-DADD-AEF0C2EDF73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3697-2043-65EC-6BD9-A8921F009786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86B3A5-E89C-B5AF-F8D7-7451DF0897D5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709A5-A77D-6C7F-47E8-A99551A981D4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44D29D-1730-2FA6-3963-E5DB3794ABAB}"/>
              </a:ext>
            </a:extLst>
          </p:cNvPr>
          <p:cNvSpPr/>
          <p:nvPr/>
        </p:nvSpPr>
        <p:spPr>
          <a:xfrm>
            <a:off x="9144000" y="3852763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8C06C-F808-2A89-69FF-0B0CECD94420}"/>
              </a:ext>
            </a:extLst>
          </p:cNvPr>
          <p:cNvSpPr txBox="1"/>
          <p:nvPr/>
        </p:nvSpPr>
        <p:spPr>
          <a:xfrm>
            <a:off x="9144000" y="4099535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ami100</a:t>
            </a:r>
          </a:p>
          <a:p>
            <a:pPr algn="ctr"/>
            <a:r>
              <a:rPr lang="en-US" sz="2400" dirty="0"/>
              <a:t>AMD GPU’s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B08938C-C5B3-8D2A-89C4-52115E7E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r="2"/>
          <a:stretch/>
        </p:blipFill>
        <p:spPr bwMode="auto">
          <a:xfrm>
            <a:off x="6673303" y="1405542"/>
            <a:ext cx="176862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54ED704-B8CF-DE83-D4D3-C1C94CCF009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6" name="Graphic 25" descr="Programmer female with solid fill">
              <a:extLst>
                <a:ext uri="{FF2B5EF4-FFF2-40B4-BE49-F238E27FC236}">
                  <a16:creationId xmlns:a16="http://schemas.microsoft.com/office/drawing/2014/main" id="{80C56EF2-5063-FB6F-9373-6FD4B107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2AD143-AA80-8548-EE8E-56A222A93CFF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8" name="Graphic 27" descr="Processor with solid fill">
              <a:extLst>
                <a:ext uri="{FF2B5EF4-FFF2-40B4-BE49-F238E27FC236}">
                  <a16:creationId xmlns:a16="http://schemas.microsoft.com/office/drawing/2014/main" id="{4AE393DB-B873-0E0C-5C1E-1591214A9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9" name="Graphic 28" descr="Database with solid fill">
              <a:extLst>
                <a:ext uri="{FF2B5EF4-FFF2-40B4-BE49-F238E27FC236}">
                  <a16:creationId xmlns:a16="http://schemas.microsoft.com/office/drawing/2014/main" id="{9F835E9B-188E-EA3C-C235-7694C34A2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8945D7A-2F0F-D0EE-E369-919678E541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1774FB1-B225-6D3B-73A0-B1E42BCB158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6936959-81E0-21BC-8DDF-F5FA935B619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B113102-2538-628D-7013-538B4464C8F4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138007-EA0B-9D6F-A754-028072E5D9C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30305B-31FB-EDC9-D182-41E781A538D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9A5E10-E667-5586-19C6-7A1369C9264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5F73F2-BC26-CC87-1D4B-7BBE302B498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358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558291-66A7-D76A-B3DB-A74EEC4510DD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DCA1EB47-5565-9706-59D2-50F99DCF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A9E851-404E-5F78-BB36-B42435640F4D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F3B41946-0CAD-533F-7DDC-D8BA318B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4" name="Graphic 43" descr="Database with solid fill">
              <a:extLst>
                <a:ext uri="{FF2B5EF4-FFF2-40B4-BE49-F238E27FC236}">
                  <a16:creationId xmlns:a16="http://schemas.microsoft.com/office/drawing/2014/main" id="{ACFEFFF1-BB9D-459D-7047-ED28549D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20D834-AC9C-20D2-CB8F-0FA3ACBAD3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45087A2E-1019-F555-7393-7E6D3FB8677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700503-B76A-8ACE-929D-9E18DC13D7C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4CC5F60-A45F-5F55-3E30-D23B0CF17ED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23A9D0-B02A-1C3B-CB30-B52EACEA462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C41F33-28BF-56DA-1E5A-742CC191E2A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0FB112-CE63-75BD-E299-EE83109B8485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9CA309-A29A-E026-20B1-E6A947FB0D2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89523" y="2580044"/>
            <a:ext cx="407457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PetaLibrary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D3E315-DBCD-822C-FD8B-834221D2C7B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A2146187-3640-F80E-0FAF-1D3725C1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6AC2D1-B764-5E73-0092-97A568AA93FF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7C4672E7-D3F2-A19D-F33A-6258896E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4" name="Graphic 43" descr="Database with solid fill">
              <a:extLst>
                <a:ext uri="{FF2B5EF4-FFF2-40B4-BE49-F238E27FC236}">
                  <a16:creationId xmlns:a16="http://schemas.microsoft.com/office/drawing/2014/main" id="{9187002B-FA17-1CA8-ACED-E8344F951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70EC020-218E-141B-3956-7557AF1734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5417CE9-5933-64B5-7C53-23B7067BFED7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A54DE68-8C24-E241-F54A-B768EFE716A1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D33DF7B-85F3-1EF0-6246-D44F26B2BD45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0ADC0D0-54E6-F556-7D93-8F0AAE726B66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11EF2A-0164-6473-927A-25DDCE5FBD1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662322-62A4-61E0-A9FD-606E4D3FF3E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B5BF0A-8B0A-B98F-B15F-699C4631ABB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FF49DC-A2EB-6CC5-79C6-85E932DF329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7716C159-7574-D065-76D4-92AEE514E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C0F12B-63A5-6D6F-F075-3DC13E097DB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F23CB05D-49F7-9460-E6FD-F9990B990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6BC594DB-846F-42C6-1A72-A9891C8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50FD476-59BF-5D98-21A8-37A2F4D52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11869F9-5DFD-144A-2344-895788DEA95A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2771529D-F26A-58CF-9912-86FA101345E7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38D304E6-AA3F-1A2E-5428-D2973227B44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B132E1E-675C-E7D4-E1A3-CBDB1167494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971B15-2A77-4AF5-5165-7C099802424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54BC1F-D22C-37D4-FF30-92B374CBB13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7D2DC7-C868-D21D-59AD-C203994DD0D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1F67DE-D34F-1152-F429-D78689961D1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38021493-1FCD-5530-1273-C0D4C6300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F16892-0201-5706-2143-425413D1D05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BC6FAD87-5272-D67F-A401-FAFDF47B1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689DF14E-7D29-9B08-6CF9-E6AB8350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6A00ACE-5C0B-429B-7CE8-30276C8848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2A5631E-8EAC-4D3C-460A-D746F4B8EA0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6EF751A-EDE6-6B5B-9C59-E066711A4E51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A917BCF-FFF9-9853-B61F-CB16AC44E751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AB39D1-3F3C-BE32-2AE8-8211383A524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1C3F8B-4E00-7E21-C903-811975C47C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F12236-9B1A-A3DF-AA0E-597FA816FEA6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B7184E-0DCE-FC74-8A1A-1480B84105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    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2701B5-009B-CFFA-0184-5AF1DEF39AA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426FB0EA-E21E-5134-0013-857539532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AC88BE-D62A-1451-815B-6D239AC61EF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E2A5417A-0833-D67F-B566-6FE8F8999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70DAF530-1BF4-A073-57E0-8A7CD4A5F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47BF980-980F-71A9-2113-CB1CE843B5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EE3EC767-AD01-5640-ED40-726ABB08828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DF476DD-4492-7CC3-C61B-21C39C65C8A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A126B8F-21DA-56CE-C07A-975FA2D59A3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592FD0-F4EF-8BAF-B854-ABE267992DB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BF380F-C738-BE19-2663-ED292615BC8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940A50-D3AF-419D-8D2F-D0A2B11A2D42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49F965-48B2-4400-223F-BB94E2EFC5D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87FD821-2F24-5611-9F21-A57853BA1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4292C68D-F805-91DF-7F6F-29A1C841F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88DC87BB-7E7E-D9E9-40A1-56E264CD5E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CA703-DFF3-549A-85BC-1103566EFAD4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BD7C47-93E8-73CE-D1C8-D3D218241A5C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5126B512-6897-ABFE-D7FA-6D9C914A6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3E2686B-A5DD-B76A-AEA0-6D5046B31C11}"/>
              </a:ext>
            </a:extLst>
          </p:cNvPr>
          <p:cNvSpPr txBox="1"/>
          <p:nvPr/>
        </p:nvSpPr>
        <p:spPr>
          <a:xfrm>
            <a:off x="457729" y="2411420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    all node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file limit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12C73B-6B77-7DA0-ABE3-19B0BEA72717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B7A1ACFE-714C-40AF-65E4-C348F1F94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ABE164-0566-DF27-B65E-6511E89DDB44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3C010EE0-0925-CB25-46B8-A91369ECE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E01D8C6E-4D43-2A8B-A43E-24A9FD396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C8FB20C-27A5-CE4E-B694-3979FEE5EF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52C50895-80CD-69E0-68D8-4A2284A1E3D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748FB70A-973A-98A5-32E0-768CF6F9F6BB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6DB9CAEE-9201-68F6-E453-8EB8029FCD2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8748296-9ECF-C502-D471-3AA35A144AFB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43EF22-0E9A-AD5A-51FF-E85BCAFB48F5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2C79D8-A611-0675-EED9-EF782B87AC9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2FC369-10CF-5558-A3C9-DD313F1B5F4C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41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EB551D7-2ACA-0E23-17C6-3FBCF655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0B966642-F089-4BF6-0BE1-F148FA9BE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34139D9-F8BF-8C9A-4CCC-8358EE376A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CBA86D-90A0-DA16-B2A2-B0B08BAB8FD8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86B02F-5ACF-F780-5122-53ABE67EEE8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7B0ABE45-F42A-0A0B-857D-0429E1F8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BD441BB-7155-2C15-C8EC-9A92F39FD85F}"/>
              </a:ext>
            </a:extLst>
          </p:cNvPr>
          <p:cNvSpPr txBox="1"/>
          <p:nvPr/>
        </p:nvSpPr>
        <p:spPr>
          <a:xfrm>
            <a:off x="457729" y="2411420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    all node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file limit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EECF57-B703-5475-F741-7ABC62963E04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36039D-9A02-10BB-8A11-EFBF9853B0A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7D890E62-43A1-D755-2AD0-CD6811265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11B2175-9CE3-D01B-B0C7-7DECA6863C74}"/>
              </a:ext>
            </a:extLst>
          </p:cNvPr>
          <p:cNvSpPr txBox="1"/>
          <p:nvPr/>
        </p:nvSpPr>
        <p:spPr>
          <a:xfrm>
            <a:off x="4444760" y="2411420"/>
            <a:ext cx="350787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login node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10,000 File Limit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DB830E-8953-F4E2-1DCA-65141E168EB2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6CD80296-C985-16FB-A95D-5FD068886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671C06-B17E-ACB5-09B8-01991C774A7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2BB34A8C-6545-E066-654C-06E0C4A0A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3D6379D7-90E0-F059-0016-126280AE1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896F5A-810C-5887-B68F-197BD88319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BCF45EE4-71A6-0F90-603E-9B435559C3F5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3B4BA291-C6D3-C487-3881-917B115C2B5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60773B40-B5AA-93C4-9E73-25EA360C4F8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B8A4CA8-4B39-68C8-7443-3A295073A99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C6EAFE-8D8E-8D1D-1A28-F5388B94E408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E45737F-66E2-6B30-C91B-C6EB5577FC7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853490-9A89-4373-EC51-97D9CFD944C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346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457729" y="2411420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    all node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file limit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F394CC-B90C-629D-DA24-0EFB4EB4445A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2D53DA-8192-43F3-1D79-A22819CF3EF9}"/>
                </a:ext>
              </a:extLst>
            </p:cNvPr>
            <p:cNvSpPr txBox="1"/>
            <p:nvPr/>
          </p:nvSpPr>
          <p:spPr>
            <a:xfrm>
              <a:off x="922888" y="1447485"/>
              <a:ext cx="22141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Active </a:t>
              </a:r>
            </a:p>
            <a:p>
              <a:r>
                <a:rPr lang="en-US" sz="2400" b="1" dirty="0"/>
                <a:t>+ Archive</a:t>
              </a:r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B48B436D-9D65-A0F2-CF3A-97D70ACFB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2DC7CA-8C04-0FBB-F784-654C9FAD0704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FE882-3619-D43F-B3EF-66236F311C16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56967903-FB3B-4F27-B8B8-04056779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C15AC98-5E86-1290-7ABA-DBEA5FDD3321}"/>
              </a:ext>
            </a:extLst>
          </p:cNvPr>
          <p:cNvSpPr txBox="1"/>
          <p:nvPr/>
        </p:nvSpPr>
        <p:spPr>
          <a:xfrm>
            <a:off x="4444760" y="2411420"/>
            <a:ext cx="350787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login node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AEC0E7-BBB1-8F62-0AC9-39C16899F800}"/>
              </a:ext>
            </a:extLst>
          </p:cNvPr>
          <p:cNvSpPr txBox="1"/>
          <p:nvPr/>
        </p:nvSpPr>
        <p:spPr>
          <a:xfrm>
            <a:off x="8344013" y="2328874"/>
            <a:ext cx="3507874" cy="299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Active synced     to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Updated every   15 minutes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file limit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6773CC-FB58-F867-096F-5670A5DA8D13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EA34E13E-1E57-89B2-1EFC-C70CC84B2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200D33-674E-42C7-E7DB-3E0549799427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915BB0B9-F5A0-B8F4-2C5B-9E6929D5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F471F8D0-D77F-A92F-4070-CDD66E051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5156F7-1708-F091-AADF-FE445063DD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4C379122-36E0-604A-B911-58D6BF9D557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3865CD30-D22B-81C6-BD44-ACB7511654BB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E484BE3-92E6-6DEF-91FF-57C3A85FE8C4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76E12FD-80B0-40D6-FFA0-AA35844B1279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B41A43-02A1-A410-CBCC-6079B7A39A30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02784-FB72-9CCF-2931-72747EFCF5AE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F0CC8F-8BC8-7436-697A-B8B8AF608D3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201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99027" cy="120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 dirty="0"/>
              <a:t>/projects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F3F23A-A3F0-9A76-FE57-01CF25632360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9" name="Graphic 8" descr="Programmer female with solid fill">
              <a:extLst>
                <a:ext uri="{FF2B5EF4-FFF2-40B4-BE49-F238E27FC236}">
                  <a16:creationId xmlns:a16="http://schemas.microsoft.com/office/drawing/2014/main" id="{48067425-BA42-FEC6-9632-2480C50C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D85FB0-7C09-8D73-F6A0-D873D4CD75FD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0" name="Graphic 19" descr="Processor with solid fill">
              <a:extLst>
                <a:ext uri="{FF2B5EF4-FFF2-40B4-BE49-F238E27FC236}">
                  <a16:creationId xmlns:a16="http://schemas.microsoft.com/office/drawing/2014/main" id="{DF0B6FFD-F996-7071-7406-87E2E46B9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1" name="Graphic 20" descr="Database with solid fill">
              <a:extLst>
                <a:ext uri="{FF2B5EF4-FFF2-40B4-BE49-F238E27FC236}">
                  <a16:creationId xmlns:a16="http://schemas.microsoft.com/office/drawing/2014/main" id="{9CEB7008-FCC8-B9FD-704A-E31240CA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F61BB-23C2-B35D-4AB1-4A4A2CCF16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DF93FFC-B8D9-CA06-53F9-AA0EAA31EEAC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393D9DC-4ECC-391D-9E8B-6EDD34ACA01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14975DB-4285-8071-6AA2-3DCEE3FE772C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4EB886-5ADB-BC35-27FF-1FE19C6D34D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36FB96-3B41-0D17-1118-BBC0EDFA6C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B1B286-3D00-56B8-BDB7-8A2B0AE539D5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7AE9A6-1AAA-B0FC-845A-C3640F001B7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0BC965-1794-0B31-3880-A507A748133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5" name="Graphic 14" descr="Programmer female with solid fill">
              <a:extLst>
                <a:ext uri="{FF2B5EF4-FFF2-40B4-BE49-F238E27FC236}">
                  <a16:creationId xmlns:a16="http://schemas.microsoft.com/office/drawing/2014/main" id="{C474DDC6-13F9-5DDD-F16B-D9935C2A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641A0F-F77A-2906-C074-84C9188C0859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17" name="Graphic 16" descr="Processor with solid fill">
              <a:extLst>
                <a:ext uri="{FF2B5EF4-FFF2-40B4-BE49-F238E27FC236}">
                  <a16:creationId xmlns:a16="http://schemas.microsoft.com/office/drawing/2014/main" id="{095D4E15-DFA9-7159-AE26-2146F86C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C7DE79D8-D5D4-758A-714E-52FDD874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90E3597-FD3A-FCA1-AC04-07768FED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62F9D5F-6DDB-28B0-520B-C7B2DF8773E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79D4880-ED8B-E970-C617-473F1389E68E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80BEED-8EA8-0C89-0987-8DA2FEAA906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7E2731B-8057-6075-65E1-4CF8849B885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C27362-E420-9D04-80F2-CEBC3719221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7A10F8-F3A6-627A-F1FE-C8255D13B64D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0E813D-2357-AD9F-8F88-E260A1674A1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F17BED-AC4E-F27E-AE49-92309979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F5DA30-E41B-AFEB-4C32-E8152E5AAEC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1" name="Graphic 20" descr="Programmer female with solid fill">
              <a:extLst>
                <a:ext uri="{FF2B5EF4-FFF2-40B4-BE49-F238E27FC236}">
                  <a16:creationId xmlns:a16="http://schemas.microsoft.com/office/drawing/2014/main" id="{51A4794E-8E7D-A05C-0263-290B2F8E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A55B17-FDEE-0912-161C-C45C181AB70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3" name="Graphic 22" descr="Processor with solid fill">
              <a:extLst>
                <a:ext uri="{FF2B5EF4-FFF2-40B4-BE49-F238E27FC236}">
                  <a16:creationId xmlns:a16="http://schemas.microsoft.com/office/drawing/2014/main" id="{EA2A8984-E4CA-F2EF-49A2-27FFFE703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FD78B112-09E3-25B7-35FF-38B29E78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95C8F5-E345-4174-8041-CE13C16F3D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580732-DD5E-266A-1CC5-ADFB7C1262A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605D87A-1C12-C3B2-12F5-0AED036CDF6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EE8E50D-D13C-26B3-032B-4FDB3ACBB79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BB5B5F5-B064-9811-058F-B613F78A39B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456702-890F-FE78-286D-AF7D6AFD2993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DB9ABC-9C84-7431-5D2E-8F42D3A32A6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6BAF1D-D08A-A7F4-12B7-00FD650C71B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638D6F-18A9-71D2-1087-707E640D29C4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9DEDD3E0-CE04-5601-9188-53824341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FC9105-4F77-D06E-227B-AF0A9DBD6D9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BC5B2C21-5272-9752-F8C5-9A71603A3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E724050B-F4A8-8A81-CB43-E21FAF03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2FFC02-C59E-BE1D-C11B-C1588D0E56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43B60C3-A36B-9E58-24B7-1BE544FE7DD9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B19DB23-8CE3-2C38-D67D-9CFA0C522A1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1553901-253C-7244-59F3-FFAB8A2CCBC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2AD2F0-C8C8-5C26-46D8-B69F9506B16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E4C418-8121-5CE1-3494-50D1DDDCEDC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CB4867-FF52-4F8E-A60C-ED86D38597C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28659A-2D20-F0E8-42AB-53BE16D112D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Get an RC account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Log in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Create greatness! (responsibly)</a:t>
            </a:r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DA033-8053-1797-9833-757BD6EC919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715FBEFC-DB68-953C-33D2-5EFBED515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C72588-A7C8-80F3-7496-748EAD568C19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97898D5D-88E1-960F-02A8-65141497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DFA034A7-AFF3-2FF7-1517-2EABF5AF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900BEED-053A-281C-3E1C-124DD10EF7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A50AAB1-4090-BF23-D587-4BB0B5F6185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3667AE9-465B-2607-1E20-7BD8D28A899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903307E-DDE8-659E-7B00-234A549826D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8E55C64-0DC1-DA05-53FA-62052A7BB1AE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D336DA-C4CB-9D23-F6A3-3A9439B1192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8BD0F2-3D71-53A8-9DEA-4E2E468519B3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14232A-8DB7-D9AD-70C3-6D28239A58E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230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Account</a:t>
            </a:r>
            <a:endParaRPr dirty="0"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421511" y="186193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>
                <a:latin typeface="+mn-lt"/>
              </a:rPr>
              <a:t>CU Boulder, CSU users and affiliates:</a:t>
            </a:r>
            <a:endParaRPr dirty="0">
              <a:latin typeface="+mn-lt"/>
            </a:endParaRPr>
          </a:p>
          <a:p>
            <a:pPr marL="1143000" lvl="1" indent="-2413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>
                <a:latin typeface="+mn-lt"/>
              </a:rPr>
              <a:t>Request an account through the RC Account request portal:</a:t>
            </a:r>
            <a:endParaRPr sz="2000" dirty="0">
              <a:latin typeface="+mn-lt"/>
            </a:endParaRPr>
          </a:p>
          <a:p>
            <a:pPr marL="1154113" lvl="1" indent="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  <a:latin typeface="+mn-lt"/>
            </a:endParaRPr>
          </a:p>
          <a:p>
            <a:pPr marL="685800" indent="-248919">
              <a:lnSpc>
                <a:spcPct val="125000"/>
              </a:lnSpc>
              <a:spcBef>
                <a:spcPts val="500"/>
              </a:spcBef>
              <a:buSzPts val="2000"/>
            </a:pPr>
            <a:r>
              <a:rPr lang="en-US" sz="2400" dirty="0">
                <a:latin typeface="+mn-lt"/>
              </a:rPr>
              <a:t> AMC, RMACC users and affiliates: </a:t>
            </a:r>
          </a:p>
          <a:p>
            <a:pPr marL="1143000" lvl="1" indent="-248919">
              <a:lnSpc>
                <a:spcPct val="125000"/>
              </a:lnSpc>
              <a:buSzPts val="2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latin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154113" lvl="1" indent="0">
              <a:lnSpc>
                <a:spcPct val="125000"/>
              </a:lnSpc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>
                <a:latin typeface="+mn-lt"/>
              </a:rPr>
              <a:t> </a:t>
            </a:r>
            <a:endParaRPr sz="2000" dirty="0">
              <a:latin typeface="+mn-l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930E2B-9891-0202-1E46-0FD3555E602D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6E91442A-0866-CA8D-269C-5E0BD07F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6BD92-CB8C-C3A2-2CB6-D58390916B9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4E72B0B8-CE37-CA2F-E5A7-4D28587C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80F394B8-A765-B19F-9427-8062609AE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1F4EA9-7265-CE3E-94E9-42E04856E7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30C3E5A-EC62-4573-E996-780980F5B09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DD9F178-47A3-075F-8227-9BA54B4C072D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EA1A58B-3518-B486-23E6-05CB4B67ED88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B33E248-C13A-6FEB-1F40-A8A666BDE12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A9E0A9-B266-7470-0740-78BFA4552CF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AABB1-239F-3A39-9C87-FC4106BF72D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7448C8-40FD-7B22-6FF2-3A5E43E5498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430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+mn-lt"/>
              </a:rPr>
              <a:t>Access to: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Alpine Cluster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Core Storage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>
                <a:latin typeface="+mn-lt"/>
              </a:rPr>
              <a:t>PetaLibrary</a:t>
            </a:r>
            <a:r>
              <a:rPr lang="en-US" sz="2400" dirty="0">
                <a:latin typeface="+mn-lt"/>
              </a:rPr>
              <a:t> Storage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endParaRPr sz="2400" dirty="0">
              <a:solidFill>
                <a:srgbClr val="FF0000"/>
              </a:solidFill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Approximately 2,000 Service Units (SUs) per month</a:t>
            </a: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2400" dirty="0">
                <a:latin typeface="+mn-lt"/>
              </a:rPr>
              <a:t>If purchased</a:t>
            </a:r>
            <a:endParaRPr sz="2400" dirty="0">
              <a:latin typeface="+mn-lt"/>
            </a:endParaRPr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BCF8E5-3DA6-698A-F40E-717D5712E33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8773C28B-2585-9265-00B9-9BC70942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780F33-E686-082E-74F0-43063ED508D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896620DC-B25D-4755-80C3-8A9386665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CF78E967-B847-CEB1-35F9-77631762D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C2EF86-91DD-7F98-05B9-4C98D6114E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700E698-3050-7835-40BE-13B67FD7C04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E90766D-C276-83C9-3E6D-701214402FF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17E2F16-93FC-CC12-DA58-425E2A41CB6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60FBD6-3487-B7CF-D1AC-5BBD1665743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ED5EF-FDCC-6E38-183A-34868B6DD23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501140-3188-8E17-5EF7-3256EC0B16A1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9C697-8548-2565-8028-1564160A8043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29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524934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Resources for RMACC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434623" y="1690825"/>
            <a:ext cx="5348111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Tech Support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High Performance Computing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Data Management </a:t>
            </a: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Google Shape;162;p22">
            <a:extLst>
              <a:ext uri="{FF2B5EF4-FFF2-40B4-BE49-F238E27FC236}">
                <a16:creationId xmlns:a16="http://schemas.microsoft.com/office/drawing/2014/main" id="{B76772C4-4426-4B68-7521-9FAFE23CDFAB}"/>
              </a:ext>
            </a:extLst>
          </p:cNvPr>
          <p:cNvSpPr txBox="1">
            <a:spLocks/>
          </p:cNvSpPr>
          <p:nvPr/>
        </p:nvSpPr>
        <p:spPr>
          <a:xfrm>
            <a:off x="5929487" y="1690825"/>
            <a:ext cx="5737579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lnSpc>
                <a:spcPct val="150000"/>
              </a:lnSpc>
              <a:buFont typeface="Helvetica Neue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Human Support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Training Materials &amp; Workshops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Consultations &amp; Office Hours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Help Tickets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CURC Open OnDemand is a browser based, integrated, single access point for all of your HPC resources at CU Research Computing.</a:t>
            </a:r>
            <a:endParaRPr sz="2400" dirty="0">
              <a:latin typeface="+mn-lt"/>
            </a:endParaRPr>
          </a:p>
          <a:p>
            <a:pPr marL="457200" lvl="0" indent="-3810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</a:rPr>
              <a:t>CU Boulder: Visit</a:t>
            </a:r>
            <a:r>
              <a:rPr lang="en-US" sz="2400" dirty="0">
                <a:uFill>
                  <a:noFill/>
                </a:uFill>
                <a:latin typeface="+mn-lt"/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https://ondemand.rc.colorado.edu</a:t>
            </a:r>
            <a:r>
              <a:rPr lang="en-US" sz="2400" dirty="0">
                <a:latin typeface="+mn-lt"/>
              </a:rPr>
              <a:t>.</a:t>
            </a:r>
          </a:p>
          <a:p>
            <a:pPr indent="-381000">
              <a:lnSpc>
                <a:spcPct val="125000"/>
              </a:lnSpc>
              <a:buSzPts val="2400"/>
            </a:pPr>
            <a:r>
              <a:rPr lang="en-US" sz="2400" dirty="0">
                <a:latin typeface="+mn-lt"/>
              </a:rPr>
              <a:t>Other RMACC Institutions: Visit </a:t>
            </a:r>
            <a:r>
              <a:rPr lang="en-US" sz="2400" dirty="0">
                <a:latin typeface="+mn-lt"/>
                <a:hlinkClick r:id="rId4"/>
              </a:rPr>
              <a:t>https://ondemand-rmacc.rc.colorado.edu/</a:t>
            </a:r>
            <a:r>
              <a:rPr lang="en-US" sz="2400" dirty="0">
                <a:latin typeface="+mn-lt"/>
              </a:rPr>
              <a:t> </a:t>
            </a:r>
            <a:endParaRPr sz="2400" dirty="0">
              <a:latin typeface="+mn-lt"/>
            </a:endParaRPr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D569A7-332C-43E7-FCE4-1DF4FF9C29A7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9D7C2533-F237-2F99-82C1-80DD5F2A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35F65-09B9-F337-F598-113C92B9BED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09932B74-9FAA-3283-480D-D82AC253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7F3A1E79-7539-8B4B-E4C8-814886D57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E6E44F8-3CA7-3843-4442-9361BF38A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D2D48D3-FA97-C1CE-C092-7ACA7C1EC54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7E3EC7C-6A5E-3DCC-329B-09B0DBB3B85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651FB44-922F-65F0-80E2-77A4000E58D6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251A0C-DD3A-D5DB-7778-18E7CF2FA1E2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747E46-967D-D6ED-FF1F-4A5C38CAABF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FA37B-6899-4F71-28B3-D7CCBB95217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693C4F-D37E-147E-A6CA-844FCA8CC6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205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Documentation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endParaRPr sz="24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Helpdesk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chemeClr val="tx1"/>
                </a:solidFill>
                <a:hlinkClick r:id="rId6"/>
              </a:rPr>
              <a:t>Consult </a:t>
            </a:r>
            <a:r>
              <a:rPr lang="en-US" sz="2000" b="1" u="sng" dirty="0">
                <a:solidFill>
                  <a:schemeClr val="tx1"/>
                </a:solidFill>
                <a:hlinkClick r:id="rId7"/>
              </a:rPr>
              <a:t>Hours</a:t>
            </a:r>
            <a:r>
              <a:rPr lang="en-US" sz="2000" b="1" dirty="0">
                <a:solidFill>
                  <a:schemeClr val="tx1"/>
                </a:solidFill>
              </a:rPr>
              <a:t> (Tuesday 12:00-1:00 in-person or virtually, Thursday 1:00-2:00 virtually)</a:t>
            </a:r>
            <a:endParaRPr sz="2000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John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59" y="1310185"/>
            <a:ext cx="5626745" cy="4678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sz="3200" dirty="0"/>
              <a:t>To: </a:t>
            </a:r>
            <a:r>
              <a:rPr lang="en-US" sz="3200" dirty="0">
                <a:hlinkClick r:id="rId2"/>
              </a:rPr>
              <a:t>rc-help@colorado.edu</a:t>
            </a:r>
            <a:r>
              <a:rPr lang="en-US" sz="3200" dirty="0"/>
              <a:t> </a:t>
            </a:r>
          </a:p>
          <a:p>
            <a:pPr marL="114300" indent="0">
              <a:buNone/>
            </a:pPr>
            <a:r>
              <a:rPr lang="en-US" sz="3200" dirty="0"/>
              <a:t>Dear Research Computing,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I am running into issues running my Python script. I am using a </a:t>
            </a:r>
            <a:r>
              <a:rPr lang="en-US" sz="3200" dirty="0" err="1"/>
              <a:t>conda</a:t>
            </a:r>
            <a:r>
              <a:rPr lang="en-US" sz="3200" dirty="0"/>
              <a:t> environment called </a:t>
            </a:r>
            <a:r>
              <a:rPr lang="en-US" sz="3200" dirty="0" err="1"/>
              <a:t>my_python_env</a:t>
            </a:r>
            <a:r>
              <a:rPr lang="en-US" sz="3200" dirty="0"/>
              <a:t> with the </a:t>
            </a:r>
            <a:r>
              <a:rPr lang="en-US" sz="3200" dirty="0" err="1"/>
              <a:t>pytorch</a:t>
            </a:r>
            <a:r>
              <a:rPr lang="en-US" sz="3200" dirty="0"/>
              <a:t> software, and I am receiving the following error. I am not sure how to troubleshoot. My job ID is 1620350. Let me know what I can try!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sz="3200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 partition name specified.</a:t>
            </a:r>
            <a:endParaRPr lang="en-US" sz="32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AC279A59-6358-4FCD-52B7-1A20C27F6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12" name="Google Shape;136;p19">
            <a:extLst>
              <a:ext uri="{FF2B5EF4-FFF2-40B4-BE49-F238E27FC236}">
                <a16:creationId xmlns:a16="http://schemas.microsoft.com/office/drawing/2014/main" id="{BCECCE21-9B35-3255-DD90-BBE281692F1F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19CB2880-EF02-8286-0BCB-862CCC1A6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4A989CE7-2212-F834-8A47-BA395F49E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AF43AA40-78DF-8E14-BC0D-626989C4FC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F10A1B-87C6-3E33-8A6E-55F7DFE18344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039CE4-11D0-0B36-6B84-978427DDC8D6}"/>
              </a:ext>
            </a:extLst>
          </p:cNvPr>
          <p:cNvGrpSpPr/>
          <p:nvPr/>
        </p:nvGrpSpPr>
        <p:grpSpPr>
          <a:xfrm>
            <a:off x="828128" y="2316334"/>
            <a:ext cx="1994672" cy="2236476"/>
            <a:chOff x="828128" y="2293919"/>
            <a:chExt cx="1994672" cy="22364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DD4239-15AD-1F54-3F34-5E7F10D71359}"/>
                </a:ext>
              </a:extLst>
            </p:cNvPr>
            <p:cNvSpPr txBox="1"/>
            <p:nvPr/>
          </p:nvSpPr>
          <p:spPr>
            <a:xfrm>
              <a:off x="868240" y="3576288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HPC</a:t>
              </a:r>
            </a:p>
            <a:p>
              <a:pPr algn="ctr"/>
              <a:r>
                <a:rPr lang="en-US" sz="2800" b="1" dirty="0"/>
                <a:t>Overview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193DF6D-25BE-BC86-E045-8CAA4A9ED61F}"/>
                </a:ext>
              </a:extLst>
            </p:cNvPr>
            <p:cNvGrpSpPr/>
            <p:nvPr/>
          </p:nvGrpSpPr>
          <p:grpSpPr>
            <a:xfrm>
              <a:off x="828128" y="2293919"/>
              <a:ext cx="1994672" cy="1046573"/>
              <a:chOff x="838200" y="2198126"/>
              <a:chExt cx="1994672" cy="1046573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0A07F72-96A8-B7D5-2264-71C8A50C5742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E0172E1-B089-019D-074B-49BF36F88A9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0A8A70C-D8DF-E3A9-B55B-D36A812A341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4B784BA-481B-C67E-02C3-9C87AA96A79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80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FFD3925-ED68-4A09-4929-F00E7A54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9A552287-30FD-AA2C-92BB-4316476BD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9522589A-B447-9525-98E8-10D7A3E114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0E4E1F-0A01-D275-1417-9F72158690C3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CB94C8-A242-D5EE-E15B-2D1F3064F8CC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 descr="Processor with solid fill">
            <a:extLst>
              <a:ext uri="{FF2B5EF4-FFF2-40B4-BE49-F238E27FC236}">
                <a16:creationId xmlns:a16="http://schemas.microsoft.com/office/drawing/2014/main" id="{E580E8F8-5118-0C2C-0C0D-8F68EFE7D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CDB92A-9B32-665D-1155-E2828357C9A8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Nodes &amp;</a:t>
            </a:r>
          </a:p>
          <a:p>
            <a:pPr algn="ctr"/>
            <a:r>
              <a:rPr lang="en-US" sz="2800" b="1" dirty="0"/>
              <a:t>Partitions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BB02E7-A689-A6DA-C8D6-C580DD03AAEE}"/>
              </a:ext>
            </a:extLst>
          </p:cNvPr>
          <p:cNvSpPr txBox="1"/>
          <p:nvPr/>
        </p:nvSpPr>
        <p:spPr>
          <a:xfrm>
            <a:off x="868240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HPC</a:t>
            </a:r>
          </a:p>
          <a:p>
            <a:pPr algn="ctr"/>
            <a:r>
              <a:rPr lang="en-US" sz="2800" b="1" dirty="0"/>
              <a:t>Overview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5E6649-53E3-092F-4868-80CC565178B0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19C8C92-4D5F-A716-C43E-385F64115C10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77553A-9144-62F3-EF19-58661545BA6F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560AFF1-D3A2-4683-5E54-BC57F5FBC58E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4E8E8B9-D394-DC7B-50AF-EA6A7612EDBA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163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E66FC4B8-6DE3-E5D8-7690-7E7399B0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21D4DCE1-26AC-4E60-87C7-6959B3C69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365356EF-653F-221A-DB12-808D1C0317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529C9A-771E-5E68-B115-C4045D1C9098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795FA3-4F09-4929-96B7-D1939EC699DE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FEE9042-2BDB-A758-C401-B2550CF9C6A1}"/>
              </a:ext>
            </a:extLst>
          </p:cNvPr>
          <p:cNvSpPr/>
          <p:nvPr/>
        </p:nvSpPr>
        <p:spPr>
          <a:xfrm>
            <a:off x="6351536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Processor with solid fill">
            <a:extLst>
              <a:ext uri="{FF2B5EF4-FFF2-40B4-BE49-F238E27FC236}">
                <a16:creationId xmlns:a16="http://schemas.microsoft.com/office/drawing/2014/main" id="{05B5215E-26F4-0326-A725-324DB9A53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402799-2D27-458B-6189-90875F93FE86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Nodes &amp;</a:t>
            </a:r>
          </a:p>
          <a:p>
            <a:pPr algn="ctr"/>
            <a:r>
              <a:rPr lang="en-US" sz="2800" b="1" dirty="0"/>
              <a:t>Partitions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99C47F-A12D-F96C-2637-75FDBAEE084D}"/>
              </a:ext>
            </a:extLst>
          </p:cNvPr>
          <p:cNvSpPr txBox="1"/>
          <p:nvPr/>
        </p:nvSpPr>
        <p:spPr>
          <a:xfrm>
            <a:off x="6628752" y="3598702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</a:t>
            </a:r>
          </a:p>
          <a:p>
            <a:pPr algn="ctr"/>
            <a:r>
              <a:rPr lang="en-US" sz="2800" b="1" dirty="0"/>
              <a:t>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524F0-BE54-8169-B255-F67EE61E253E}"/>
              </a:ext>
            </a:extLst>
          </p:cNvPr>
          <p:cNvSpPr txBox="1"/>
          <p:nvPr/>
        </p:nvSpPr>
        <p:spPr>
          <a:xfrm>
            <a:off x="868240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HPC</a:t>
            </a:r>
          </a:p>
          <a:p>
            <a:pPr algn="ctr"/>
            <a:r>
              <a:rPr lang="en-US" sz="2800" b="1" dirty="0"/>
              <a:t>Overview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4F8E24-1F6B-874B-E01F-6EB6D5874454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57200B-C2C3-51A6-2B85-F60DF7484195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322DB1-BE75-9F16-759E-AAE358A79426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DDE766-57EC-2D6B-18B9-E19BF75BA94B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F7E0AD-B65F-ED5E-8187-A6DB49367BDC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Graphic 62" descr="Database with solid fill">
            <a:extLst>
              <a:ext uri="{FF2B5EF4-FFF2-40B4-BE49-F238E27FC236}">
                <a16:creationId xmlns:a16="http://schemas.microsoft.com/office/drawing/2014/main" id="{7A53F0DE-C6EC-7F38-0289-34BD092A1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736" y="21031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1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420C5D4-8545-B951-5F82-DD72282E7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69F79844-DEB4-0BBD-CA1F-B0C256E47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DC0E6222-9A5B-C1EF-BFAF-701DF9299A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128C2-7838-2BCE-6B5D-F5C26C87E43D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637163-E52A-9C7F-676B-BEFA33040687}"/>
              </a:ext>
            </a:extLst>
          </p:cNvPr>
          <p:cNvSpPr/>
          <p:nvPr/>
        </p:nvSpPr>
        <p:spPr>
          <a:xfrm>
            <a:off x="9231793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EF4EE-556A-B6FF-960A-B63B49F743AB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24C9CD-CCE7-10E3-5832-C72A6C72C882}"/>
              </a:ext>
            </a:extLst>
          </p:cNvPr>
          <p:cNvSpPr/>
          <p:nvPr/>
        </p:nvSpPr>
        <p:spPr>
          <a:xfrm>
            <a:off x="6351536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Processor with solid fill">
            <a:extLst>
              <a:ext uri="{FF2B5EF4-FFF2-40B4-BE49-F238E27FC236}">
                <a16:creationId xmlns:a16="http://schemas.microsoft.com/office/drawing/2014/main" id="{9B08290C-9895-D618-BF3A-2987FDF8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74802C1-1944-A1ED-C19F-E03AB1B50CB3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Nodes &amp;</a:t>
            </a:r>
          </a:p>
          <a:p>
            <a:pPr algn="ctr"/>
            <a:r>
              <a:rPr lang="en-US" sz="2800" b="1" dirty="0"/>
              <a:t>Partitions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CB9F2A-B59E-6DC9-CE5A-EFE94FAA86F3}"/>
              </a:ext>
            </a:extLst>
          </p:cNvPr>
          <p:cNvSpPr txBox="1"/>
          <p:nvPr/>
        </p:nvSpPr>
        <p:spPr>
          <a:xfrm>
            <a:off x="6628752" y="3598702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</a:t>
            </a:r>
          </a:p>
          <a:p>
            <a:pPr algn="ctr"/>
            <a:r>
              <a:rPr lang="en-US" sz="2800" b="1" dirty="0"/>
              <a:t>Storage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E7D42E-FD2B-5A4C-64CA-DFA6A294E742}"/>
              </a:ext>
            </a:extLst>
          </p:cNvPr>
          <p:cNvSpPr txBox="1"/>
          <p:nvPr/>
        </p:nvSpPr>
        <p:spPr>
          <a:xfrm>
            <a:off x="9509009" y="3606035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System</a:t>
            </a:r>
          </a:p>
          <a:p>
            <a:pPr algn="ctr"/>
            <a:r>
              <a:rPr lang="en-US" sz="2800" b="1" dirty="0"/>
              <a:t>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216B56-59F9-5644-75F4-CD74619C6D31}"/>
              </a:ext>
            </a:extLst>
          </p:cNvPr>
          <p:cNvSpPr txBox="1"/>
          <p:nvPr/>
        </p:nvSpPr>
        <p:spPr>
          <a:xfrm>
            <a:off x="868240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HPC</a:t>
            </a:r>
          </a:p>
          <a:p>
            <a:pPr algn="ctr"/>
            <a:r>
              <a:rPr lang="en-US" sz="2800" b="1" dirty="0"/>
              <a:t>Overview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AFE7AA4-C047-072C-92C4-0BB5FFB261CA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F76BE-EA9E-2D8C-A974-24F03DDB28A6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BE311CA-6D82-CE69-D2D9-9C29AB9BD9FC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8C87305-0B05-F830-A52A-C13A967ED6AB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A7D859-F9AB-1E6A-7A5F-76C0178FECB1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" name="Graphic 61" descr="Programmer female with solid fill">
            <a:extLst>
              <a:ext uri="{FF2B5EF4-FFF2-40B4-BE49-F238E27FC236}">
                <a16:creationId xmlns:a16="http://schemas.microsoft.com/office/drawing/2014/main" id="{DB8E1209-D1E1-006C-02F0-E9B8B36C0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6153" y="2206872"/>
            <a:ext cx="1280160" cy="1280160"/>
          </a:xfrm>
          <a:prstGeom prst="rect">
            <a:avLst/>
          </a:prstGeom>
        </p:spPr>
      </p:pic>
      <p:pic>
        <p:nvPicPr>
          <p:cNvPr id="63" name="Graphic 62" descr="Database with solid fill">
            <a:extLst>
              <a:ext uri="{FF2B5EF4-FFF2-40B4-BE49-F238E27FC236}">
                <a16:creationId xmlns:a16="http://schemas.microsoft.com/office/drawing/2014/main" id="{28FB94BE-D359-86EC-C466-25EB8D0BA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8736" y="21031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6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35281</TotalTime>
  <Words>1875</Words>
  <Application>Microsoft Macintosh PowerPoint</Application>
  <PresentationFormat>Widescreen</PresentationFormat>
  <Paragraphs>556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Consolas</vt:lpstr>
      <vt:lpstr>Helvetica Neue</vt:lpstr>
      <vt:lpstr>-apple-system</vt:lpstr>
      <vt:lpstr>Atkinson Hyperlegible</vt:lpstr>
      <vt:lpstr>Calibri</vt:lpstr>
      <vt:lpstr>Helvetica Neue Light</vt:lpstr>
      <vt:lpstr>Wingdings</vt:lpstr>
      <vt:lpstr>Arial Black</vt:lpstr>
      <vt:lpstr>Courier New</vt:lpstr>
      <vt:lpstr>SFMono-Regular</vt:lpstr>
      <vt:lpstr>Office Theme</vt:lpstr>
      <vt:lpstr>RMACC New User Seminar</vt:lpstr>
      <vt:lpstr>PowerPoint Presentation</vt:lpstr>
      <vt:lpstr>PowerPoint Presentation</vt:lpstr>
      <vt:lpstr>RC Resources for RMACC</vt:lpstr>
      <vt:lpstr>PowerPoint Presentation</vt:lpstr>
      <vt:lpstr>Learning Goals</vt:lpstr>
      <vt:lpstr>Learning Goals</vt:lpstr>
      <vt:lpstr>Learning Goals</vt:lpstr>
      <vt:lpstr>Learning Goals</vt:lpstr>
      <vt:lpstr>High Performance Computing</vt:lpstr>
      <vt:lpstr>High Performance Computing</vt:lpstr>
      <vt:lpstr>High Performance Computing</vt:lpstr>
      <vt:lpstr>What can I use HPC for?</vt:lpstr>
      <vt:lpstr>What can I use HPC for?</vt:lpstr>
      <vt:lpstr>PowerPoint Presentation</vt:lpstr>
      <vt:lpstr>Node Types</vt:lpstr>
      <vt:lpstr>Node Types</vt:lpstr>
      <vt:lpstr>Node Types</vt:lpstr>
      <vt:lpstr>Node Types</vt:lpstr>
      <vt:lpstr>Alpine Partitions</vt:lpstr>
      <vt:lpstr>Alpine Partitions</vt:lpstr>
      <vt:lpstr>Alpine Partitions</vt:lpstr>
      <vt:lpstr>Alpine Partitions</vt:lpstr>
      <vt:lpstr>Alpine Partitions</vt:lpstr>
      <vt:lpstr>Data Storage</vt:lpstr>
      <vt:lpstr>Data Storage</vt:lpstr>
      <vt:lpstr>Core</vt:lpstr>
      <vt:lpstr>Core</vt:lpstr>
      <vt:lpstr>Core</vt:lpstr>
      <vt:lpstr>PetaLibrary</vt:lpstr>
      <vt:lpstr>PetaLibrary</vt:lpstr>
      <vt:lpstr>PetaLibrary</vt:lpstr>
      <vt:lpstr>Data Sharing: Within RC</vt:lpstr>
      <vt:lpstr>Data Sharing: Outside RC</vt:lpstr>
      <vt:lpstr>Data Transfer Nodes</vt:lpstr>
      <vt:lpstr>Acceptable data storage and use</vt:lpstr>
      <vt:lpstr>How to Access RC Resources?</vt:lpstr>
      <vt:lpstr>Getting an Account</vt:lpstr>
      <vt:lpstr>Your RC Account</vt:lpstr>
      <vt:lpstr>Demo: logging in with OnDemand</vt:lpstr>
      <vt:lpstr>Help! I’m stuck, where do I go?</vt:lpstr>
      <vt:lpstr>Helpdesk Tickets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John Reiland</cp:lastModifiedBy>
  <cp:revision>25</cp:revision>
  <dcterms:modified xsi:type="dcterms:W3CDTF">2025-05-07T22:00:00Z</dcterms:modified>
</cp:coreProperties>
</file>